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1" r:id="rId2"/>
    <p:sldId id="259" r:id="rId3"/>
    <p:sldId id="270" r:id="rId4"/>
    <p:sldId id="272" r:id="rId5"/>
    <p:sldId id="273" r:id="rId6"/>
    <p:sldId id="274" r:id="rId7"/>
    <p:sldId id="275" r:id="rId8"/>
    <p:sldId id="276" r:id="rId9"/>
    <p:sldId id="277" r:id="rId10"/>
    <p:sldId id="278" r:id="rId11"/>
    <p:sldId id="286" r:id="rId12"/>
    <p:sldId id="279" r:id="rId13"/>
    <p:sldId id="282" r:id="rId14"/>
    <p:sldId id="280" r:id="rId15"/>
    <p:sldId id="283" r:id="rId16"/>
    <p:sldId id="281" r:id="rId17"/>
    <p:sldId id="285" r:id="rId18"/>
    <p:sldId id="28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265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54EDF3-CEFB-403F-A6A4-D0E58C22D3F4}" v="8" dt="2023-07-01T12:41:29.4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mana" userId="ff2caf70458514d9" providerId="LiveId" clId="{6F2123A0-92F3-44EB-9E01-C63D2166828F}"/>
    <pc:docChg chg="undo custSel modSld">
      <pc:chgData name="Jumana" userId="ff2caf70458514d9" providerId="LiveId" clId="{6F2123A0-92F3-44EB-9E01-C63D2166828F}" dt="2023-07-01T13:34:23.869" v="70" actId="20577"/>
      <pc:docMkLst>
        <pc:docMk/>
      </pc:docMkLst>
      <pc:sldChg chg="modSp mod">
        <pc:chgData name="Jumana" userId="ff2caf70458514d9" providerId="LiveId" clId="{6F2123A0-92F3-44EB-9E01-C63D2166828F}" dt="2023-07-01T13:05:05.440" v="12" actId="20577"/>
        <pc:sldMkLst>
          <pc:docMk/>
          <pc:sldMk cId="3061287950" sldId="259"/>
        </pc:sldMkLst>
        <pc:spChg chg="mod">
          <ac:chgData name="Jumana" userId="ff2caf70458514d9" providerId="LiveId" clId="{6F2123A0-92F3-44EB-9E01-C63D2166828F}" dt="2023-07-01T13:05:05.440" v="12" actId="20577"/>
          <ac:spMkLst>
            <pc:docMk/>
            <pc:sldMk cId="3061287950" sldId="259"/>
            <ac:spMk id="10" creationId="{5D9559D1-3CCA-7773-FED8-AFD354E262AE}"/>
          </ac:spMkLst>
        </pc:spChg>
      </pc:sldChg>
      <pc:sldChg chg="modSp mod">
        <pc:chgData name="Jumana" userId="ff2caf70458514d9" providerId="LiveId" clId="{6F2123A0-92F3-44EB-9E01-C63D2166828F}" dt="2023-07-01T13:08:13.794" v="62" actId="20577"/>
        <pc:sldMkLst>
          <pc:docMk/>
          <pc:sldMk cId="2073899523" sldId="270"/>
        </pc:sldMkLst>
        <pc:spChg chg="mod">
          <ac:chgData name="Jumana" userId="ff2caf70458514d9" providerId="LiveId" clId="{6F2123A0-92F3-44EB-9E01-C63D2166828F}" dt="2023-07-01T13:08:13.794" v="62" actId="20577"/>
          <ac:spMkLst>
            <pc:docMk/>
            <pc:sldMk cId="2073899523" sldId="270"/>
            <ac:spMk id="3" creationId="{941944C8-28C4-3102-51DE-72D6F96EE36A}"/>
          </ac:spMkLst>
        </pc:spChg>
      </pc:sldChg>
      <pc:sldChg chg="modSp mod">
        <pc:chgData name="Jumana" userId="ff2caf70458514d9" providerId="LiveId" clId="{6F2123A0-92F3-44EB-9E01-C63D2166828F}" dt="2023-07-01T13:06:21.020" v="27" actId="27636"/>
        <pc:sldMkLst>
          <pc:docMk/>
          <pc:sldMk cId="4095956947" sldId="281"/>
        </pc:sldMkLst>
        <pc:spChg chg="mod">
          <ac:chgData name="Jumana" userId="ff2caf70458514d9" providerId="LiveId" clId="{6F2123A0-92F3-44EB-9E01-C63D2166828F}" dt="2023-07-01T13:06:00.660" v="20" actId="1076"/>
          <ac:spMkLst>
            <pc:docMk/>
            <pc:sldMk cId="4095956947" sldId="281"/>
            <ac:spMk id="5" creationId="{C865201F-A6E0-A68C-2FF2-C95EDAFF97CD}"/>
          </ac:spMkLst>
        </pc:spChg>
        <pc:spChg chg="mod">
          <ac:chgData name="Jumana" userId="ff2caf70458514d9" providerId="LiveId" clId="{6F2123A0-92F3-44EB-9E01-C63D2166828F}" dt="2023-07-01T13:06:21.020" v="27" actId="27636"/>
          <ac:spMkLst>
            <pc:docMk/>
            <pc:sldMk cId="4095956947" sldId="281"/>
            <ac:spMk id="6" creationId="{FA27DB64-F153-0839-7A6D-DCFFD9B115B8}"/>
          </ac:spMkLst>
        </pc:spChg>
      </pc:sldChg>
      <pc:sldChg chg="modSp mod">
        <pc:chgData name="Jumana" userId="ff2caf70458514d9" providerId="LiveId" clId="{6F2123A0-92F3-44EB-9E01-C63D2166828F}" dt="2023-07-01T13:34:23.869" v="70" actId="20577"/>
        <pc:sldMkLst>
          <pc:docMk/>
          <pc:sldMk cId="2180087183" sldId="282"/>
        </pc:sldMkLst>
        <pc:spChg chg="mod">
          <ac:chgData name="Jumana" userId="ff2caf70458514d9" providerId="LiveId" clId="{6F2123A0-92F3-44EB-9E01-C63D2166828F}" dt="2023-07-01T13:34:23.869" v="70" actId="20577"/>
          <ac:spMkLst>
            <pc:docMk/>
            <pc:sldMk cId="2180087183" sldId="282"/>
            <ac:spMk id="12" creationId="{F049A90A-495A-9030-B2F2-772F85628921}"/>
          </ac:spMkLst>
        </pc:spChg>
      </pc:sldChg>
      <pc:sldChg chg="modSp mod">
        <pc:chgData name="Jumana" userId="ff2caf70458514d9" providerId="LiveId" clId="{6F2123A0-92F3-44EB-9E01-C63D2166828F}" dt="2023-07-01T13:24:20.048" v="69" actId="33524"/>
        <pc:sldMkLst>
          <pc:docMk/>
          <pc:sldMk cId="1947767000" sldId="286"/>
        </pc:sldMkLst>
        <pc:spChg chg="mod">
          <ac:chgData name="Jumana" userId="ff2caf70458514d9" providerId="LiveId" clId="{6F2123A0-92F3-44EB-9E01-C63D2166828F}" dt="2023-07-01T13:24:20.048" v="69" actId="33524"/>
          <ac:spMkLst>
            <pc:docMk/>
            <pc:sldMk cId="1947767000" sldId="286"/>
            <ac:spMk id="14" creationId="{0205972C-660A-D820-2507-0A4AAEE75492}"/>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CAED0E7D-5006-481D-BAC8-7704105181AE}" type="datetime1">
              <a:rPr lang="en-US" smtClean="0"/>
              <a:t>7/1/2023</a:t>
            </a:fld>
            <a:endParaRPr lang="en-US" dirty="0"/>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14210477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7C2113D5-BDAC-411C-8791-7B3EF5E922A3}" type="datetime1">
              <a:rPr lang="en-US" smtClean="0"/>
              <a:t>7/1/2023</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037050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8668F085-3123-4A5A-A318-9E1F4FE1745E}" type="datetime1">
              <a:rPr lang="en-US" smtClean="0"/>
              <a:t>7/1/2023</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228958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44F8AD68-510E-4E26-BD82-CFCAF2BC20C7}" type="datetime1">
              <a:rPr lang="en-US" smtClean="0"/>
              <a:t>7/1/2023</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
        <p:nvSpPr>
          <p:cNvPr id="7" name="Rectangle 6">
            <a:extLst>
              <a:ext uri="{FF2B5EF4-FFF2-40B4-BE49-F238E27FC236}">
                <a16:creationId xmlns:a16="http://schemas.microsoft.com/office/drawing/2014/main" id="{2C497F39-5CFB-4740-3CCD-238E05CCCAF4}"/>
              </a:ext>
            </a:extLst>
          </p:cNvPr>
          <p:cNvSpPr/>
          <p:nvPr userDrawn="1"/>
        </p:nvSpPr>
        <p:spPr>
          <a:xfrm>
            <a:off x="0" y="6760029"/>
            <a:ext cx="12192000" cy="91826"/>
          </a:xfrm>
          <a:prstGeom prst="rect">
            <a:avLst/>
          </a:prstGeom>
          <a:solidFill>
            <a:srgbClr val="62657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8EE28A3-A917-DECE-6EDD-F0957378DFAA}"/>
              </a:ext>
            </a:extLst>
          </p:cNvPr>
          <p:cNvSpPr/>
          <p:nvPr userDrawn="1"/>
        </p:nvSpPr>
        <p:spPr>
          <a:xfrm>
            <a:off x="0" y="0"/>
            <a:ext cx="12192000" cy="91826"/>
          </a:xfrm>
          <a:prstGeom prst="rect">
            <a:avLst/>
          </a:prstGeom>
          <a:solidFill>
            <a:srgbClr val="62657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7226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6E3D9BD7-7795-4285-9DF6-9DE0F4B165C1}" type="datetime1">
              <a:rPr lang="en-US" smtClean="0"/>
              <a:t>7/1/2023</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
        <p:nvSpPr>
          <p:cNvPr id="7" name="Rectangle 6">
            <a:extLst>
              <a:ext uri="{FF2B5EF4-FFF2-40B4-BE49-F238E27FC236}">
                <a16:creationId xmlns:a16="http://schemas.microsoft.com/office/drawing/2014/main" id="{E04BBEF0-4638-70C7-F0E5-A56DA925B4A8}"/>
              </a:ext>
            </a:extLst>
          </p:cNvPr>
          <p:cNvSpPr/>
          <p:nvPr userDrawn="1"/>
        </p:nvSpPr>
        <p:spPr>
          <a:xfrm>
            <a:off x="0" y="6760029"/>
            <a:ext cx="12192000" cy="91826"/>
          </a:xfrm>
          <a:prstGeom prst="rect">
            <a:avLst/>
          </a:prstGeom>
          <a:solidFill>
            <a:srgbClr val="62657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03DDF6F-F3AD-37A4-9E5E-FE623537F15A}"/>
              </a:ext>
            </a:extLst>
          </p:cNvPr>
          <p:cNvSpPr/>
          <p:nvPr userDrawn="1"/>
        </p:nvSpPr>
        <p:spPr>
          <a:xfrm>
            <a:off x="0" y="0"/>
            <a:ext cx="12192000" cy="91826"/>
          </a:xfrm>
          <a:prstGeom prst="rect">
            <a:avLst/>
          </a:prstGeom>
          <a:solidFill>
            <a:srgbClr val="62657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4440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9F5C64AE-1A22-4586-A461-BC1172EE70A0}" type="datetime1">
              <a:rPr lang="en-US" smtClean="0"/>
              <a:t>7/1/2023</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
        <p:nvSpPr>
          <p:cNvPr id="8" name="Rectangle 7">
            <a:extLst>
              <a:ext uri="{FF2B5EF4-FFF2-40B4-BE49-F238E27FC236}">
                <a16:creationId xmlns:a16="http://schemas.microsoft.com/office/drawing/2014/main" id="{72BC4A22-D570-3D93-D1D5-47BDADC484A3}"/>
              </a:ext>
            </a:extLst>
          </p:cNvPr>
          <p:cNvSpPr/>
          <p:nvPr userDrawn="1"/>
        </p:nvSpPr>
        <p:spPr>
          <a:xfrm>
            <a:off x="0" y="6760029"/>
            <a:ext cx="12192000" cy="91826"/>
          </a:xfrm>
          <a:prstGeom prst="rect">
            <a:avLst/>
          </a:prstGeom>
          <a:solidFill>
            <a:srgbClr val="62657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4C1F31-FFCB-AC61-FECE-4D5DB8C2E8D7}"/>
              </a:ext>
            </a:extLst>
          </p:cNvPr>
          <p:cNvSpPr/>
          <p:nvPr userDrawn="1"/>
        </p:nvSpPr>
        <p:spPr>
          <a:xfrm>
            <a:off x="0" y="0"/>
            <a:ext cx="12192000" cy="91826"/>
          </a:xfrm>
          <a:prstGeom prst="rect">
            <a:avLst/>
          </a:prstGeom>
          <a:solidFill>
            <a:srgbClr val="62657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32177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6931C5DA-AC54-4A25-BB8A-F2AAC222AF0E}" type="datetime1">
              <a:rPr lang="en-US" smtClean="0"/>
              <a:t>7/1/2023</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
        <p:nvSpPr>
          <p:cNvPr id="10" name="Rectangle 9">
            <a:extLst>
              <a:ext uri="{FF2B5EF4-FFF2-40B4-BE49-F238E27FC236}">
                <a16:creationId xmlns:a16="http://schemas.microsoft.com/office/drawing/2014/main" id="{4F0545BC-CC62-4969-84D2-14028DADDF98}"/>
              </a:ext>
            </a:extLst>
          </p:cNvPr>
          <p:cNvSpPr/>
          <p:nvPr userDrawn="1"/>
        </p:nvSpPr>
        <p:spPr>
          <a:xfrm>
            <a:off x="0" y="6760029"/>
            <a:ext cx="12192000" cy="91826"/>
          </a:xfrm>
          <a:prstGeom prst="rect">
            <a:avLst/>
          </a:prstGeom>
          <a:solidFill>
            <a:srgbClr val="62657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B686362-901D-F89D-8D14-83D5AF3C5280}"/>
              </a:ext>
            </a:extLst>
          </p:cNvPr>
          <p:cNvSpPr/>
          <p:nvPr userDrawn="1"/>
        </p:nvSpPr>
        <p:spPr>
          <a:xfrm>
            <a:off x="0" y="0"/>
            <a:ext cx="12192000" cy="91826"/>
          </a:xfrm>
          <a:prstGeom prst="rect">
            <a:avLst/>
          </a:prstGeom>
          <a:solidFill>
            <a:srgbClr val="62657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5675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6D0402E7-FFC1-46EE-9034-724BA0AB44A3}" type="datetime1">
              <a:rPr lang="en-US" smtClean="0"/>
              <a:t>7/1/2023</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
        <p:nvSpPr>
          <p:cNvPr id="6" name="Rectangle 5">
            <a:extLst>
              <a:ext uri="{FF2B5EF4-FFF2-40B4-BE49-F238E27FC236}">
                <a16:creationId xmlns:a16="http://schemas.microsoft.com/office/drawing/2014/main" id="{79FD40D8-CDC0-B77D-0CFD-9C3801B605B1}"/>
              </a:ext>
            </a:extLst>
          </p:cNvPr>
          <p:cNvSpPr/>
          <p:nvPr userDrawn="1"/>
        </p:nvSpPr>
        <p:spPr>
          <a:xfrm>
            <a:off x="0" y="6760029"/>
            <a:ext cx="12192000" cy="91826"/>
          </a:xfrm>
          <a:prstGeom prst="rect">
            <a:avLst/>
          </a:prstGeom>
          <a:solidFill>
            <a:srgbClr val="62657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45A3A9B-B5B0-F98C-DD2D-789CDD2462A9}"/>
              </a:ext>
            </a:extLst>
          </p:cNvPr>
          <p:cNvSpPr/>
          <p:nvPr userDrawn="1"/>
        </p:nvSpPr>
        <p:spPr>
          <a:xfrm>
            <a:off x="0" y="0"/>
            <a:ext cx="12192000" cy="91826"/>
          </a:xfrm>
          <a:prstGeom prst="rect">
            <a:avLst/>
          </a:prstGeom>
          <a:solidFill>
            <a:srgbClr val="62657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64321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6CE20D3B-6603-4318-B4BD-BC5576A9B5BE}" type="datetime1">
              <a:rPr lang="en-US" smtClean="0"/>
              <a:t>7/1/2023</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979843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D5068FFB-3864-4465-B1EE-943FDD8604FA}" type="datetime1">
              <a:rPr lang="en-US" smtClean="0"/>
              <a:t>7/1/2023</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631812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01DC2994-9F56-485E-A642-8677973D32F6}" type="datetime1">
              <a:rPr lang="en-US" smtClean="0"/>
              <a:t>7/1/2023</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0482757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229C644C-31BE-4D1C-98AB-428EE251B795}" type="datetime1">
              <a:rPr lang="en-US" smtClean="0"/>
              <a:t>7/1/2023</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19421786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9C38-AEBC-D907-E0D7-D03770B9B41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55AF00CD-E68A-6131-AECC-E9EE8E96F07E}"/>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8C505FB3-A331-3A6E-4371-FD43DD694CAD}"/>
              </a:ext>
            </a:extLst>
          </p:cNvPr>
          <p:cNvSpPr>
            <a:spLocks noGrp="1"/>
          </p:cNvSpPr>
          <p:nvPr>
            <p:ph type="sldNum" sz="quarter" idx="12"/>
          </p:nvPr>
        </p:nvSpPr>
        <p:spPr/>
        <p:txBody>
          <a:bodyPr/>
          <a:lstStyle/>
          <a:p>
            <a:fld id="{F8E28480-1C08-4458-AD97-0283E6FFD09D}" type="slidenum">
              <a:rPr lang="en-US" smtClean="0"/>
              <a:t>1</a:t>
            </a:fld>
            <a:endParaRPr lang="en-US" dirty="0"/>
          </a:p>
        </p:txBody>
      </p:sp>
      <p:sp>
        <p:nvSpPr>
          <p:cNvPr id="5" name="Rectangle 4">
            <a:extLst>
              <a:ext uri="{FF2B5EF4-FFF2-40B4-BE49-F238E27FC236}">
                <a16:creationId xmlns:a16="http://schemas.microsoft.com/office/drawing/2014/main" id="{97925013-F759-BA2B-2493-AC082C25F7D4}"/>
              </a:ext>
            </a:extLst>
          </p:cNvPr>
          <p:cNvSpPr/>
          <p:nvPr/>
        </p:nvSpPr>
        <p:spPr>
          <a:xfrm>
            <a:off x="418453" y="405743"/>
            <a:ext cx="11313763" cy="6183751"/>
          </a:xfrm>
          <a:prstGeom prst="rect">
            <a:avLst/>
          </a:prstGeom>
          <a:gradFill flip="none" rotWithShape="1">
            <a:gsLst>
              <a:gs pos="0">
                <a:schemeClr val="accent1">
                  <a:lumMod val="0"/>
                  <a:lumOff val="100000"/>
                </a:schemeClr>
              </a:gs>
              <a:gs pos="63000">
                <a:schemeClr val="accent1">
                  <a:lumMod val="0"/>
                  <a:lumOff val="100000"/>
                  <a:alpha val="41000"/>
                </a:schemeClr>
              </a:gs>
              <a:gs pos="100000">
                <a:srgbClr val="626571"/>
              </a:gs>
            </a:gsLst>
            <a:lin ang="5400000" scaled="1"/>
            <a:tileRect/>
          </a:gradFill>
          <a:ln>
            <a:solidFill>
              <a:schemeClr val="accent1">
                <a:shade val="15000"/>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6986298-4F72-DC62-E1AD-D0985F092D5C}"/>
              </a:ext>
            </a:extLst>
          </p:cNvPr>
          <p:cNvPicPr>
            <a:picLocks noChangeAspect="1"/>
          </p:cNvPicPr>
          <p:nvPr/>
        </p:nvPicPr>
        <p:blipFill rotWithShape="1">
          <a:blip r:embed="rId2"/>
          <a:srcRect l="26314" t="25989" r="11250" b="11638"/>
          <a:stretch/>
        </p:blipFill>
        <p:spPr>
          <a:xfrm>
            <a:off x="573440" y="261713"/>
            <a:ext cx="11004536" cy="6183751"/>
          </a:xfrm>
          <a:prstGeom prst="rect">
            <a:avLst/>
          </a:prstGeom>
        </p:spPr>
      </p:pic>
      <p:sp>
        <p:nvSpPr>
          <p:cNvPr id="7" name="TextBox 6">
            <a:extLst>
              <a:ext uri="{FF2B5EF4-FFF2-40B4-BE49-F238E27FC236}">
                <a16:creationId xmlns:a16="http://schemas.microsoft.com/office/drawing/2014/main" id="{16E835E8-77CB-3158-569A-183DFA99E4A1}"/>
              </a:ext>
            </a:extLst>
          </p:cNvPr>
          <p:cNvSpPr txBox="1"/>
          <p:nvPr/>
        </p:nvSpPr>
        <p:spPr>
          <a:xfrm>
            <a:off x="3409625" y="4610353"/>
            <a:ext cx="5331417" cy="1384995"/>
          </a:xfrm>
          <a:prstGeom prst="rect">
            <a:avLst/>
          </a:prstGeom>
          <a:noFill/>
        </p:spPr>
        <p:txBody>
          <a:bodyPr wrap="square" rtlCol="0">
            <a:spAutoFit/>
          </a:bodyPr>
          <a:lstStyle/>
          <a:p>
            <a:pPr algn="ctr"/>
            <a:r>
              <a:rPr lang="en-US" sz="2800" b="1" i="1" dirty="0">
                <a:solidFill>
                  <a:srgbClr val="534A3F"/>
                </a:solidFill>
                <a:effectLst>
                  <a:outerShdw blurRad="38100" dist="38100" dir="2700000" algn="tl">
                    <a:srgbClr val="000000">
                      <a:alpha val="43137"/>
                    </a:srgbClr>
                  </a:outerShdw>
                </a:effectLst>
                <a:latin typeface="+mj-lt"/>
                <a:cs typeface="Times New Roman" panose="02020603050405020304" pitchFamily="18" charset="0"/>
              </a:rPr>
              <a:t>Big Data Method Group Project </a:t>
            </a:r>
          </a:p>
          <a:p>
            <a:pPr algn="ctr"/>
            <a:endParaRPr lang="en-US" sz="2800" b="1" i="1" dirty="0">
              <a:solidFill>
                <a:srgbClr val="534A3F"/>
              </a:solidFill>
              <a:effectLst>
                <a:outerShdw blurRad="38100" dist="38100" dir="2700000" algn="tl">
                  <a:srgbClr val="000000">
                    <a:alpha val="43137"/>
                  </a:srgbClr>
                </a:outerShdw>
              </a:effectLst>
              <a:latin typeface="+mj-lt"/>
              <a:cs typeface="Times New Roman" panose="02020603050405020304" pitchFamily="18" charset="0"/>
            </a:endParaRPr>
          </a:p>
          <a:p>
            <a:pPr algn="ctr"/>
            <a:r>
              <a:rPr lang="en-US" sz="2800" b="1" i="1" dirty="0">
                <a:solidFill>
                  <a:srgbClr val="534A3F"/>
                </a:solidFill>
                <a:effectLst>
                  <a:outerShdw blurRad="38100" dist="38100" dir="2700000" algn="tl">
                    <a:srgbClr val="000000">
                      <a:alpha val="43137"/>
                    </a:srgbClr>
                  </a:outerShdw>
                </a:effectLst>
                <a:latin typeface="+mj-lt"/>
                <a:cs typeface="Times New Roman" panose="02020603050405020304" pitchFamily="18" charset="0"/>
              </a:rPr>
              <a:t>Flight Delays Predictions</a:t>
            </a:r>
          </a:p>
        </p:txBody>
      </p:sp>
    </p:spTree>
    <p:extLst>
      <p:ext uri="{BB962C8B-B14F-4D97-AF65-F5344CB8AC3E}">
        <p14:creationId xmlns:p14="http://schemas.microsoft.com/office/powerpoint/2010/main" val="401999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40D0F-9BCE-FDBD-B85D-5A6CFF9C18A7}"/>
              </a:ext>
            </a:extLst>
          </p:cNvPr>
          <p:cNvSpPr>
            <a:spLocks noGrp="1"/>
          </p:cNvSpPr>
          <p:nvPr>
            <p:ph type="title"/>
          </p:nvPr>
        </p:nvSpPr>
        <p:spPr>
          <a:xfrm>
            <a:off x="1371600" y="196850"/>
            <a:ext cx="9486900" cy="1371600"/>
          </a:xfrm>
        </p:spPr>
        <p:txBody>
          <a:bodyPr/>
          <a:lstStyle/>
          <a:p>
            <a:r>
              <a:rPr lang="en-US" dirty="0"/>
              <a:t>EDA-Continued </a:t>
            </a:r>
          </a:p>
        </p:txBody>
      </p:sp>
      <p:sp>
        <p:nvSpPr>
          <p:cNvPr id="4" name="Slide Number Placeholder 3">
            <a:extLst>
              <a:ext uri="{FF2B5EF4-FFF2-40B4-BE49-F238E27FC236}">
                <a16:creationId xmlns:a16="http://schemas.microsoft.com/office/drawing/2014/main" id="{ED3364E1-20B7-0B8B-AB38-B12E05E5EAF2}"/>
              </a:ext>
            </a:extLst>
          </p:cNvPr>
          <p:cNvSpPr>
            <a:spLocks noGrp="1"/>
          </p:cNvSpPr>
          <p:nvPr>
            <p:ph type="sldNum" sz="quarter" idx="12"/>
          </p:nvPr>
        </p:nvSpPr>
        <p:spPr/>
        <p:txBody>
          <a:bodyPr/>
          <a:lstStyle/>
          <a:p>
            <a:fld id="{F8E28480-1C08-4458-AD97-0283E6FFD09D}" type="slidenum">
              <a:rPr lang="en-US" smtClean="0"/>
              <a:t>10</a:t>
            </a:fld>
            <a:endParaRPr lang="en-US"/>
          </a:p>
        </p:txBody>
      </p:sp>
      <p:pic>
        <p:nvPicPr>
          <p:cNvPr id="5" name="Content Placeholder 4" descr="A screenshot of a computer&#10;&#10;Description automatically generated">
            <a:extLst>
              <a:ext uri="{FF2B5EF4-FFF2-40B4-BE49-F238E27FC236}">
                <a16:creationId xmlns:a16="http://schemas.microsoft.com/office/drawing/2014/main" id="{CBB47196-1397-76F6-26A6-9E4D0DA268E3}"/>
              </a:ext>
            </a:extLst>
          </p:cNvPr>
          <p:cNvPicPr>
            <a:picLocks noGrp="1" noChangeAspect="1"/>
          </p:cNvPicPr>
          <p:nvPr>
            <p:ph idx="1"/>
          </p:nvPr>
        </p:nvPicPr>
        <p:blipFill rotWithShape="1">
          <a:blip r:embed="rId2"/>
          <a:srcRect l="6772" t="34108" r="58761" b="11527"/>
          <a:stretch/>
        </p:blipFill>
        <p:spPr bwMode="auto">
          <a:xfrm>
            <a:off x="6366388" y="1792069"/>
            <a:ext cx="4415912" cy="3917950"/>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B0A2BCCF-8F9B-EAA7-1ECC-1633959DAB74}"/>
              </a:ext>
            </a:extLst>
          </p:cNvPr>
          <p:cNvSpPr txBox="1"/>
          <p:nvPr/>
        </p:nvSpPr>
        <p:spPr>
          <a:xfrm>
            <a:off x="5451194" y="5710019"/>
            <a:ext cx="6101080" cy="646331"/>
          </a:xfrm>
          <a:prstGeom prst="rect">
            <a:avLst/>
          </a:prstGeom>
          <a:noFill/>
        </p:spPr>
        <p:txBody>
          <a:bodyPr wrap="square">
            <a:spAutoFit/>
          </a:bodyPr>
          <a:lstStyle/>
          <a:p>
            <a:pPr marL="457200" marR="0" algn="ctr">
              <a:spcBef>
                <a:spcPts val="0"/>
              </a:spcBef>
              <a:spcAft>
                <a:spcPts val="0"/>
              </a:spcAft>
            </a:pPr>
            <a:r>
              <a:rPr lang="en-US" sz="1800" i="1" dirty="0">
                <a:solidFill>
                  <a:srgbClr val="8496B0"/>
                </a:solidFill>
                <a:effectLst/>
                <a:latin typeface="Times New Roman" panose="02020603050405020304" pitchFamily="18" charset="0"/>
                <a:ea typeface="DengXian" panose="02010600030101010101" pitchFamily="2" charset="-122"/>
                <a:cs typeface="Arial" panose="020B0604020202020204" pitchFamily="34" charset="0"/>
              </a:rPr>
              <a:t>figure4.Relation Between Variables, Esp. Distance and Delay</a:t>
            </a:r>
            <a:endParaRPr lang="en-US" sz="1800" dirty="0">
              <a:effectLst/>
              <a:latin typeface="DengXian" panose="02010600030101010101" pitchFamily="2" charset="-122"/>
              <a:ea typeface="DengXian" panose="02010600030101010101" pitchFamily="2" charset="-122"/>
              <a:cs typeface="Arial" panose="020B0604020202020204" pitchFamily="34" charset="0"/>
            </a:endParaRPr>
          </a:p>
        </p:txBody>
      </p:sp>
      <p:sp>
        <p:nvSpPr>
          <p:cNvPr id="8" name="Content Placeholder 2">
            <a:extLst>
              <a:ext uri="{FF2B5EF4-FFF2-40B4-BE49-F238E27FC236}">
                <a16:creationId xmlns:a16="http://schemas.microsoft.com/office/drawing/2014/main" id="{C56CBFFE-DE91-0137-74F8-22AD5C52D15E}"/>
              </a:ext>
            </a:extLst>
          </p:cNvPr>
          <p:cNvSpPr txBox="1">
            <a:spLocks/>
          </p:cNvSpPr>
          <p:nvPr/>
        </p:nvSpPr>
        <p:spPr>
          <a:xfrm>
            <a:off x="1334867" y="1920398"/>
            <a:ext cx="5031521" cy="424672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6700" marR="0">
              <a:lnSpc>
                <a:spcPct val="120000"/>
              </a:lnSpc>
              <a:spcBef>
                <a:spcPts val="0"/>
              </a:spcBef>
              <a:spcAft>
                <a:spcPts val="0"/>
              </a:spcAft>
            </a:pPr>
            <a:r>
              <a:rPr lang="en-US" dirty="0">
                <a:cs typeface="Times New Roman" panose="02020603050405020304" pitchFamily="18" charset="0"/>
              </a:rPr>
              <a:t>We see a weak negative correlation between distance and departure delays.</a:t>
            </a:r>
          </a:p>
          <a:p>
            <a:pPr marL="266700" marR="0">
              <a:lnSpc>
                <a:spcPct val="120000"/>
              </a:lnSpc>
              <a:spcBef>
                <a:spcPts val="0"/>
              </a:spcBef>
              <a:spcAft>
                <a:spcPts val="0"/>
              </a:spcAft>
            </a:pPr>
            <a:r>
              <a:rPr lang="en-US" dirty="0">
                <a:cs typeface="Times New Roman" panose="02020603050405020304" pitchFamily="18" charset="0"/>
              </a:rPr>
              <a:t>We see a weak negative correlation between the month and departure delays.</a:t>
            </a:r>
          </a:p>
          <a:p>
            <a:pPr marL="266700" marR="0">
              <a:lnSpc>
                <a:spcPct val="120000"/>
              </a:lnSpc>
              <a:spcBef>
                <a:spcPts val="0"/>
              </a:spcBef>
              <a:spcAft>
                <a:spcPts val="0"/>
              </a:spcAft>
            </a:pPr>
            <a:r>
              <a:rPr lang="en-US" dirty="0">
                <a:cs typeface="Times New Roman" panose="02020603050405020304" pitchFamily="18" charset="0"/>
              </a:rPr>
              <a:t>We see a weak negative correlation between day of the week and departure delays.</a:t>
            </a:r>
          </a:p>
          <a:p>
            <a:pPr marL="266700" marR="0">
              <a:lnSpc>
                <a:spcPct val="120000"/>
              </a:lnSpc>
              <a:spcBef>
                <a:spcPts val="0"/>
              </a:spcBef>
              <a:spcAft>
                <a:spcPts val="0"/>
              </a:spcAft>
            </a:pPr>
            <a:r>
              <a:rPr lang="en-US" dirty="0">
                <a:cs typeface="Times New Roman" panose="02020603050405020304" pitchFamily="18" charset="0"/>
              </a:rPr>
              <a:t>To understand better these correlations, we created distribution of these variables.</a:t>
            </a:r>
          </a:p>
          <a:p>
            <a:endParaRPr lang="en-US" dirty="0">
              <a:ea typeface="Times New Roman" panose="02020603050405020304" pitchFamily="18" charset="0"/>
              <a:cs typeface="Times New Roman" panose="02020603050405020304" pitchFamily="18" charset="0"/>
            </a:endParaRPr>
          </a:p>
          <a:p>
            <a:endParaRPr lang="en-US" dirty="0">
              <a:ea typeface="Times New Roman" panose="02020603050405020304" pitchFamily="18" charset="0"/>
              <a:cs typeface="Times New Roman" panose="02020603050405020304" pitchFamily="18" charset="0"/>
            </a:endParaRPr>
          </a:p>
          <a:p>
            <a:endParaRPr lang="en-US" dirty="0">
              <a:ea typeface="Times New Roman" panose="02020603050405020304" pitchFamily="18" charset="0"/>
            </a:endParaRPr>
          </a:p>
          <a:p>
            <a:endParaRPr lang="en-US" dirty="0"/>
          </a:p>
        </p:txBody>
      </p:sp>
    </p:spTree>
    <p:extLst>
      <p:ext uri="{BB962C8B-B14F-4D97-AF65-F5344CB8AC3E}">
        <p14:creationId xmlns:p14="http://schemas.microsoft.com/office/powerpoint/2010/main" val="104035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FAFD0-883F-0BA0-0F41-36B62330E398}"/>
              </a:ext>
            </a:extLst>
          </p:cNvPr>
          <p:cNvSpPr>
            <a:spLocks noGrp="1"/>
          </p:cNvSpPr>
          <p:nvPr>
            <p:ph type="title"/>
          </p:nvPr>
        </p:nvSpPr>
        <p:spPr>
          <a:xfrm>
            <a:off x="1260880" y="291069"/>
            <a:ext cx="9486900" cy="452120"/>
          </a:xfrm>
        </p:spPr>
        <p:txBody>
          <a:bodyPr>
            <a:normAutofit fontScale="90000"/>
          </a:bodyPr>
          <a:lstStyle/>
          <a:p>
            <a:r>
              <a:rPr lang="en-US" dirty="0"/>
              <a:t>EDA-Continued</a:t>
            </a:r>
          </a:p>
        </p:txBody>
      </p:sp>
      <p:sp>
        <p:nvSpPr>
          <p:cNvPr id="4" name="Slide Number Placeholder 3">
            <a:extLst>
              <a:ext uri="{FF2B5EF4-FFF2-40B4-BE49-F238E27FC236}">
                <a16:creationId xmlns:a16="http://schemas.microsoft.com/office/drawing/2014/main" id="{2C21730F-551E-7C04-EDE2-DB1CDF04255E}"/>
              </a:ext>
            </a:extLst>
          </p:cNvPr>
          <p:cNvSpPr>
            <a:spLocks noGrp="1"/>
          </p:cNvSpPr>
          <p:nvPr>
            <p:ph type="sldNum" sz="quarter" idx="12"/>
          </p:nvPr>
        </p:nvSpPr>
        <p:spPr/>
        <p:txBody>
          <a:bodyPr/>
          <a:lstStyle/>
          <a:p>
            <a:fld id="{F8E28480-1C08-4458-AD97-0283E6FFD09D}" type="slidenum">
              <a:rPr lang="en-US" smtClean="0"/>
              <a:t>11</a:t>
            </a:fld>
            <a:endParaRPr lang="en-US"/>
          </a:p>
        </p:txBody>
      </p:sp>
      <p:pic>
        <p:nvPicPr>
          <p:cNvPr id="6" name="Picture 5">
            <a:extLst>
              <a:ext uri="{FF2B5EF4-FFF2-40B4-BE49-F238E27FC236}">
                <a16:creationId xmlns:a16="http://schemas.microsoft.com/office/drawing/2014/main" id="{CA109D31-78E9-50F6-C665-8F369AA533E2}"/>
              </a:ext>
            </a:extLst>
          </p:cNvPr>
          <p:cNvPicPr>
            <a:picLocks noChangeAspect="1"/>
          </p:cNvPicPr>
          <p:nvPr/>
        </p:nvPicPr>
        <p:blipFill rotWithShape="1">
          <a:blip r:embed="rId2"/>
          <a:srcRect l="11250" t="32593" r="22187" b="7315"/>
          <a:stretch/>
        </p:blipFill>
        <p:spPr>
          <a:xfrm>
            <a:off x="802641" y="807721"/>
            <a:ext cx="5062006" cy="2570612"/>
          </a:xfrm>
          <a:prstGeom prst="rect">
            <a:avLst/>
          </a:prstGeom>
        </p:spPr>
      </p:pic>
      <p:pic>
        <p:nvPicPr>
          <p:cNvPr id="8" name="Picture 7">
            <a:extLst>
              <a:ext uri="{FF2B5EF4-FFF2-40B4-BE49-F238E27FC236}">
                <a16:creationId xmlns:a16="http://schemas.microsoft.com/office/drawing/2014/main" id="{212351A0-1E77-3B5B-642A-89793504B178}"/>
              </a:ext>
            </a:extLst>
          </p:cNvPr>
          <p:cNvPicPr>
            <a:picLocks noChangeAspect="1"/>
          </p:cNvPicPr>
          <p:nvPr/>
        </p:nvPicPr>
        <p:blipFill rotWithShape="1">
          <a:blip r:embed="rId3"/>
          <a:srcRect l="13584" t="35407" r="22187" b="7315"/>
          <a:stretch/>
        </p:blipFill>
        <p:spPr>
          <a:xfrm>
            <a:off x="6115050" y="839121"/>
            <a:ext cx="5062005" cy="2539212"/>
          </a:xfrm>
          <a:prstGeom prst="rect">
            <a:avLst/>
          </a:prstGeom>
        </p:spPr>
      </p:pic>
      <p:pic>
        <p:nvPicPr>
          <p:cNvPr id="10" name="Picture 9">
            <a:extLst>
              <a:ext uri="{FF2B5EF4-FFF2-40B4-BE49-F238E27FC236}">
                <a16:creationId xmlns:a16="http://schemas.microsoft.com/office/drawing/2014/main" id="{96F9A175-0F86-B132-E623-AD0D69DCBA05}"/>
              </a:ext>
            </a:extLst>
          </p:cNvPr>
          <p:cNvPicPr>
            <a:picLocks noChangeAspect="1"/>
          </p:cNvPicPr>
          <p:nvPr/>
        </p:nvPicPr>
        <p:blipFill rotWithShape="1">
          <a:blip r:embed="rId4"/>
          <a:srcRect l="11250" t="33481" r="22187" b="7315"/>
          <a:stretch/>
        </p:blipFill>
        <p:spPr>
          <a:xfrm>
            <a:off x="6004330" y="3835533"/>
            <a:ext cx="5172725" cy="2587981"/>
          </a:xfrm>
          <a:prstGeom prst="rect">
            <a:avLst/>
          </a:prstGeom>
        </p:spPr>
      </p:pic>
      <p:sp>
        <p:nvSpPr>
          <p:cNvPr id="11" name="TextBox 10">
            <a:extLst>
              <a:ext uri="{FF2B5EF4-FFF2-40B4-BE49-F238E27FC236}">
                <a16:creationId xmlns:a16="http://schemas.microsoft.com/office/drawing/2014/main" id="{333686B0-97B3-942A-3B33-775089CA0FC2}"/>
              </a:ext>
            </a:extLst>
          </p:cNvPr>
          <p:cNvSpPr txBox="1"/>
          <p:nvPr/>
        </p:nvSpPr>
        <p:spPr>
          <a:xfrm>
            <a:off x="114712" y="3321532"/>
            <a:ext cx="6101080" cy="369332"/>
          </a:xfrm>
          <a:prstGeom prst="rect">
            <a:avLst/>
          </a:prstGeom>
          <a:noFill/>
        </p:spPr>
        <p:txBody>
          <a:bodyPr wrap="square">
            <a:spAutoFit/>
          </a:bodyPr>
          <a:lstStyle/>
          <a:p>
            <a:pPr marL="457200" marR="0" algn="ctr">
              <a:spcBef>
                <a:spcPts val="0"/>
              </a:spcBef>
              <a:spcAft>
                <a:spcPts val="0"/>
              </a:spcAft>
            </a:pPr>
            <a:r>
              <a:rPr lang="en-US" sz="1800" i="1" dirty="0">
                <a:solidFill>
                  <a:srgbClr val="8496B0"/>
                </a:solidFill>
                <a:effectLst/>
                <a:latin typeface="Times New Roman" panose="02020603050405020304" pitchFamily="18" charset="0"/>
                <a:ea typeface="DengXian" panose="02010600030101010101" pitchFamily="2" charset="-122"/>
                <a:cs typeface="Arial" panose="020B0604020202020204" pitchFamily="34" charset="0"/>
              </a:rPr>
              <a:t>figure5.Distribution of Day of the week</a:t>
            </a:r>
            <a:endParaRPr lang="en-US" sz="1800" dirty="0">
              <a:effectLst/>
              <a:latin typeface="DengXian" panose="02010600030101010101" pitchFamily="2" charset="-122"/>
              <a:ea typeface="DengXian" panose="02010600030101010101" pitchFamily="2" charset="-122"/>
              <a:cs typeface="Arial" panose="020B0604020202020204" pitchFamily="34" charset="0"/>
            </a:endParaRPr>
          </a:p>
        </p:txBody>
      </p:sp>
      <p:sp>
        <p:nvSpPr>
          <p:cNvPr id="12" name="TextBox 11">
            <a:extLst>
              <a:ext uri="{FF2B5EF4-FFF2-40B4-BE49-F238E27FC236}">
                <a16:creationId xmlns:a16="http://schemas.microsoft.com/office/drawing/2014/main" id="{61684DA4-F348-882D-19B9-00016410B2D7}"/>
              </a:ext>
            </a:extLst>
          </p:cNvPr>
          <p:cNvSpPr txBox="1"/>
          <p:nvPr/>
        </p:nvSpPr>
        <p:spPr>
          <a:xfrm>
            <a:off x="5288279" y="3378333"/>
            <a:ext cx="6101080" cy="369332"/>
          </a:xfrm>
          <a:prstGeom prst="rect">
            <a:avLst/>
          </a:prstGeom>
          <a:noFill/>
        </p:spPr>
        <p:txBody>
          <a:bodyPr wrap="square">
            <a:spAutoFit/>
          </a:bodyPr>
          <a:lstStyle/>
          <a:p>
            <a:pPr marL="457200" marR="0" algn="ctr">
              <a:spcBef>
                <a:spcPts val="0"/>
              </a:spcBef>
              <a:spcAft>
                <a:spcPts val="0"/>
              </a:spcAft>
            </a:pPr>
            <a:r>
              <a:rPr lang="en-US" sz="1800" i="1" dirty="0">
                <a:solidFill>
                  <a:srgbClr val="8496B0"/>
                </a:solidFill>
                <a:effectLst/>
                <a:latin typeface="Times New Roman" panose="02020603050405020304" pitchFamily="18" charset="0"/>
                <a:ea typeface="DengXian" panose="02010600030101010101" pitchFamily="2" charset="-122"/>
                <a:cs typeface="Arial" panose="020B0604020202020204" pitchFamily="34" charset="0"/>
              </a:rPr>
              <a:t>figure6.Distribution of Day of Distance</a:t>
            </a:r>
            <a:endParaRPr lang="en-US" sz="1800" dirty="0">
              <a:effectLst/>
              <a:latin typeface="DengXian" panose="02010600030101010101" pitchFamily="2" charset="-122"/>
              <a:ea typeface="DengXian" panose="02010600030101010101" pitchFamily="2" charset="-122"/>
              <a:cs typeface="Arial" panose="020B0604020202020204" pitchFamily="34" charset="0"/>
            </a:endParaRPr>
          </a:p>
        </p:txBody>
      </p:sp>
      <p:sp>
        <p:nvSpPr>
          <p:cNvPr id="13" name="TextBox 12">
            <a:extLst>
              <a:ext uri="{FF2B5EF4-FFF2-40B4-BE49-F238E27FC236}">
                <a16:creationId xmlns:a16="http://schemas.microsoft.com/office/drawing/2014/main" id="{D83F17BF-1E3A-5412-4435-4EC770783FCE}"/>
              </a:ext>
            </a:extLst>
          </p:cNvPr>
          <p:cNvSpPr txBox="1"/>
          <p:nvPr/>
        </p:nvSpPr>
        <p:spPr>
          <a:xfrm>
            <a:off x="5451194" y="6365238"/>
            <a:ext cx="6101080" cy="369332"/>
          </a:xfrm>
          <a:prstGeom prst="rect">
            <a:avLst/>
          </a:prstGeom>
          <a:noFill/>
        </p:spPr>
        <p:txBody>
          <a:bodyPr wrap="square">
            <a:spAutoFit/>
          </a:bodyPr>
          <a:lstStyle/>
          <a:p>
            <a:pPr marL="457200" marR="0" algn="ctr">
              <a:spcBef>
                <a:spcPts val="0"/>
              </a:spcBef>
              <a:spcAft>
                <a:spcPts val="0"/>
              </a:spcAft>
            </a:pPr>
            <a:r>
              <a:rPr lang="en-US" sz="1800" i="1" dirty="0">
                <a:solidFill>
                  <a:srgbClr val="8496B0"/>
                </a:solidFill>
                <a:effectLst/>
                <a:latin typeface="Times New Roman" panose="02020603050405020304" pitchFamily="18" charset="0"/>
                <a:ea typeface="DengXian" panose="02010600030101010101" pitchFamily="2" charset="-122"/>
                <a:cs typeface="Arial" panose="020B0604020202020204" pitchFamily="34" charset="0"/>
              </a:rPr>
              <a:t>figure7.Distribution of Day of Month</a:t>
            </a:r>
            <a:endParaRPr lang="en-US" sz="1800" dirty="0">
              <a:effectLst/>
              <a:latin typeface="DengXian" panose="02010600030101010101" pitchFamily="2" charset="-122"/>
              <a:ea typeface="DengXian" panose="02010600030101010101" pitchFamily="2" charset="-122"/>
              <a:cs typeface="Arial" panose="020B0604020202020204" pitchFamily="34" charset="0"/>
            </a:endParaRPr>
          </a:p>
        </p:txBody>
      </p:sp>
      <p:sp>
        <p:nvSpPr>
          <p:cNvPr id="14" name="TextBox 13">
            <a:extLst>
              <a:ext uri="{FF2B5EF4-FFF2-40B4-BE49-F238E27FC236}">
                <a16:creationId xmlns:a16="http://schemas.microsoft.com/office/drawing/2014/main" id="{0205972C-660A-D820-2507-0A4AAEE75492}"/>
              </a:ext>
            </a:extLst>
          </p:cNvPr>
          <p:cNvSpPr txBox="1"/>
          <p:nvPr/>
        </p:nvSpPr>
        <p:spPr>
          <a:xfrm>
            <a:off x="1260880" y="4074160"/>
            <a:ext cx="3688080" cy="1446550"/>
          </a:xfrm>
          <a:prstGeom prst="rect">
            <a:avLst/>
          </a:prstGeom>
          <a:noFill/>
        </p:spPr>
        <p:txBody>
          <a:bodyPr wrap="square" rtlCol="0">
            <a:spAutoFit/>
          </a:bodyPr>
          <a:lstStyle/>
          <a:p>
            <a:r>
              <a:rPr lang="en-US" sz="2200" dirty="0">
                <a:solidFill>
                  <a:schemeClr val="tx2"/>
                </a:solidFill>
                <a:latin typeface="+mj-lt"/>
                <a:cs typeface="Times New Roman" panose="02020603050405020304" pitchFamily="18" charset="0"/>
              </a:rPr>
              <a:t>We can see that most flights are for short distances.</a:t>
            </a:r>
          </a:p>
          <a:p>
            <a:r>
              <a:rPr lang="en-US" sz="2200" dirty="0">
                <a:solidFill>
                  <a:schemeClr val="tx2"/>
                </a:solidFill>
                <a:latin typeface="+mj-lt"/>
                <a:cs typeface="Times New Roman" panose="02020603050405020304" pitchFamily="18" charset="0"/>
              </a:rPr>
              <a:t>This can be the cause for the weak correlations.</a:t>
            </a:r>
          </a:p>
        </p:txBody>
      </p:sp>
    </p:spTree>
    <p:extLst>
      <p:ext uri="{BB962C8B-B14F-4D97-AF65-F5344CB8AC3E}">
        <p14:creationId xmlns:p14="http://schemas.microsoft.com/office/powerpoint/2010/main" val="1947767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20D3A-A09D-F19F-7B7D-964764AC9EAC}"/>
              </a:ext>
            </a:extLst>
          </p:cNvPr>
          <p:cNvSpPr>
            <a:spLocks noGrp="1"/>
          </p:cNvSpPr>
          <p:nvPr>
            <p:ph type="title"/>
          </p:nvPr>
        </p:nvSpPr>
        <p:spPr>
          <a:xfrm>
            <a:off x="1352550" y="125174"/>
            <a:ext cx="9486900" cy="1371600"/>
          </a:xfrm>
        </p:spPr>
        <p:txBody>
          <a:bodyPr/>
          <a:lstStyle/>
          <a:p>
            <a:r>
              <a:rPr lang="en-US" dirty="0"/>
              <a:t>EDA- Continued</a:t>
            </a:r>
          </a:p>
        </p:txBody>
      </p:sp>
      <p:sp>
        <p:nvSpPr>
          <p:cNvPr id="4" name="Slide Number Placeholder 3">
            <a:extLst>
              <a:ext uri="{FF2B5EF4-FFF2-40B4-BE49-F238E27FC236}">
                <a16:creationId xmlns:a16="http://schemas.microsoft.com/office/drawing/2014/main" id="{B5D0A126-A46D-7C1A-81E2-4F7EB93D88EB}"/>
              </a:ext>
            </a:extLst>
          </p:cNvPr>
          <p:cNvSpPr>
            <a:spLocks noGrp="1"/>
          </p:cNvSpPr>
          <p:nvPr>
            <p:ph type="sldNum" sz="quarter" idx="12"/>
          </p:nvPr>
        </p:nvSpPr>
        <p:spPr/>
        <p:txBody>
          <a:bodyPr/>
          <a:lstStyle/>
          <a:p>
            <a:fld id="{F8E28480-1C08-4458-AD97-0283E6FFD09D}" type="slidenum">
              <a:rPr lang="en-US" smtClean="0"/>
              <a:t>12</a:t>
            </a:fld>
            <a:endParaRPr lang="en-US"/>
          </a:p>
        </p:txBody>
      </p:sp>
      <p:pic>
        <p:nvPicPr>
          <p:cNvPr id="5" name="Content Placeholder 4" descr="A screenshot of a computer&#10;&#10;Description automatically generated">
            <a:extLst>
              <a:ext uri="{FF2B5EF4-FFF2-40B4-BE49-F238E27FC236}">
                <a16:creationId xmlns:a16="http://schemas.microsoft.com/office/drawing/2014/main" id="{FFBD8789-A7D2-DBE9-65BE-53FE7F45E2A6}"/>
              </a:ext>
            </a:extLst>
          </p:cNvPr>
          <p:cNvPicPr>
            <a:picLocks noGrp="1" noChangeAspect="1"/>
          </p:cNvPicPr>
          <p:nvPr>
            <p:ph idx="1"/>
          </p:nvPr>
        </p:nvPicPr>
        <p:blipFill rotWithShape="1">
          <a:blip r:embed="rId2"/>
          <a:srcRect l="28535" t="29514" r="27948" b="13190"/>
          <a:stretch/>
        </p:blipFill>
        <p:spPr bwMode="auto">
          <a:xfrm>
            <a:off x="6262088" y="2064622"/>
            <a:ext cx="5290186" cy="3917950"/>
          </a:xfrm>
          <a:prstGeom prst="rect">
            <a:avLst/>
          </a:prstGeom>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B0CEB4D5-2E5D-B361-5DF2-EAC43B3EF711}"/>
              </a:ext>
            </a:extLst>
          </p:cNvPr>
          <p:cNvSpPr txBox="1"/>
          <p:nvPr/>
        </p:nvSpPr>
        <p:spPr>
          <a:xfrm>
            <a:off x="1371600" y="2057400"/>
            <a:ext cx="4267200" cy="4450449"/>
          </a:xfrm>
          <a:prstGeom prst="rect">
            <a:avLst/>
          </a:prstGeom>
          <a:noFill/>
        </p:spPr>
        <p:txBody>
          <a:bodyPr wrap="square">
            <a:spAutoFit/>
          </a:bodyPr>
          <a:lstStyle/>
          <a:p>
            <a:pPr marL="381000" indent="-342900">
              <a:lnSpc>
                <a:spcPct val="120000"/>
              </a:lnSpc>
              <a:buSzPct val="70000"/>
              <a:buFont typeface="Arial" panose="020B0604020202020204" pitchFamily="34" charset="0"/>
              <a:buChar char="•"/>
            </a:pPr>
            <a:r>
              <a:rPr lang="en-US" sz="2400" dirty="0">
                <a:solidFill>
                  <a:schemeClr val="tx2"/>
                </a:solidFill>
                <a:latin typeface="+mj-lt"/>
                <a:cs typeface="Times New Roman" panose="02020603050405020304" pitchFamily="18" charset="0"/>
              </a:rPr>
              <a:t>While Frontier Flight (F9) and JetBlue Airways both recorded high numbers of delays, JetBlue Airways Corporation (B6) is among the top six in delay reasons counts.</a:t>
            </a:r>
          </a:p>
          <a:p>
            <a:pPr marL="381000" indent="-342900">
              <a:lnSpc>
                <a:spcPct val="120000"/>
              </a:lnSpc>
              <a:buSzPct val="70000"/>
              <a:buFont typeface="Arial" panose="020B0604020202020204" pitchFamily="34" charset="0"/>
              <a:buChar char="•"/>
            </a:pPr>
            <a:r>
              <a:rPr lang="en-US" sz="2400" dirty="0">
                <a:solidFill>
                  <a:schemeClr val="tx2"/>
                </a:solidFill>
                <a:latin typeface="+mj-lt"/>
                <a:cs typeface="Times New Roman" panose="02020603050405020304" pitchFamily="18" charset="0"/>
              </a:rPr>
              <a:t>The most common reasons for delays are :”Air System Delay” and “Airline Delay”</a:t>
            </a:r>
          </a:p>
          <a:p>
            <a:endParaRPr lang="en-US" sz="2400" kern="0" dirty="0">
              <a:solidFill>
                <a:schemeClr val="tx2"/>
              </a:solidFill>
              <a:latin typeface="+mj-lt"/>
              <a:ea typeface="DengXian" panose="02010600030101010101" pitchFamily="2" charset="-122"/>
            </a:endParaRPr>
          </a:p>
        </p:txBody>
      </p:sp>
      <p:sp>
        <p:nvSpPr>
          <p:cNvPr id="10" name="TextBox 9">
            <a:extLst>
              <a:ext uri="{FF2B5EF4-FFF2-40B4-BE49-F238E27FC236}">
                <a16:creationId xmlns:a16="http://schemas.microsoft.com/office/drawing/2014/main" id="{E60FACCD-A10D-C058-6F4C-B86EB181B5DC}"/>
              </a:ext>
            </a:extLst>
          </p:cNvPr>
          <p:cNvSpPr txBox="1"/>
          <p:nvPr/>
        </p:nvSpPr>
        <p:spPr>
          <a:xfrm>
            <a:off x="5638800" y="5788502"/>
            <a:ext cx="6101080" cy="567848"/>
          </a:xfrm>
          <a:prstGeom prst="rect">
            <a:avLst/>
          </a:prstGeom>
          <a:noFill/>
        </p:spPr>
        <p:txBody>
          <a:bodyPr wrap="square">
            <a:spAutoFit/>
          </a:bodyPr>
          <a:lstStyle/>
          <a:p>
            <a:pPr marL="457200" marR="0" algn="ctr">
              <a:lnSpc>
                <a:spcPct val="200000"/>
              </a:lnSpc>
              <a:spcBef>
                <a:spcPts val="0"/>
              </a:spcBef>
              <a:spcAft>
                <a:spcPts val="0"/>
              </a:spcAft>
            </a:pPr>
            <a:r>
              <a:rPr lang="en-US" sz="1800" i="1" dirty="0">
                <a:solidFill>
                  <a:srgbClr val="8496B0"/>
                </a:solidFill>
                <a:effectLst/>
                <a:latin typeface="Times New Roman" panose="02020603050405020304" pitchFamily="18" charset="0"/>
                <a:ea typeface="DengXian" panose="02010600030101010101" pitchFamily="2" charset="-122"/>
                <a:cs typeface="Arial" panose="020B0604020202020204" pitchFamily="34" charset="0"/>
              </a:rPr>
              <a:t>Figure8.Delay Reason Counts of Every Airline</a:t>
            </a:r>
            <a:endParaRPr lang="en-US" sz="1800" dirty="0">
              <a:effectLst/>
              <a:latin typeface="DengXian" panose="02010600030101010101" pitchFamily="2" charset="-122"/>
              <a:ea typeface="DengXian" panose="02010600030101010101" pitchFamily="2" charset="-122"/>
              <a:cs typeface="Arial" panose="020B0604020202020204" pitchFamily="34" charset="0"/>
            </a:endParaRPr>
          </a:p>
        </p:txBody>
      </p:sp>
    </p:spTree>
    <p:extLst>
      <p:ext uri="{BB962C8B-B14F-4D97-AF65-F5344CB8AC3E}">
        <p14:creationId xmlns:p14="http://schemas.microsoft.com/office/powerpoint/2010/main" val="1023480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A7423C9-D187-6931-5B16-0E547DF82268}"/>
              </a:ext>
            </a:extLst>
          </p:cNvPr>
          <p:cNvSpPr>
            <a:spLocks noGrp="1"/>
          </p:cNvSpPr>
          <p:nvPr>
            <p:ph type="sldNum" sz="quarter" idx="12"/>
          </p:nvPr>
        </p:nvSpPr>
        <p:spPr/>
        <p:txBody>
          <a:bodyPr/>
          <a:lstStyle/>
          <a:p>
            <a:fld id="{F8E28480-1C08-4458-AD97-0283E6FFD09D}" type="slidenum">
              <a:rPr lang="en-US" smtClean="0"/>
              <a:t>13</a:t>
            </a:fld>
            <a:endParaRPr lang="en-US"/>
          </a:p>
        </p:txBody>
      </p:sp>
      <p:sp>
        <p:nvSpPr>
          <p:cNvPr id="11" name="TextBox 10">
            <a:extLst>
              <a:ext uri="{FF2B5EF4-FFF2-40B4-BE49-F238E27FC236}">
                <a16:creationId xmlns:a16="http://schemas.microsoft.com/office/drawing/2014/main" id="{0C6BC1D2-2BAC-DE03-4CF5-70846BCDC7A7}"/>
              </a:ext>
            </a:extLst>
          </p:cNvPr>
          <p:cNvSpPr txBox="1"/>
          <p:nvPr/>
        </p:nvSpPr>
        <p:spPr>
          <a:xfrm>
            <a:off x="6052502" y="5543867"/>
            <a:ext cx="6101080" cy="567848"/>
          </a:xfrm>
          <a:prstGeom prst="rect">
            <a:avLst/>
          </a:prstGeom>
          <a:noFill/>
        </p:spPr>
        <p:txBody>
          <a:bodyPr wrap="square">
            <a:spAutoFit/>
          </a:bodyPr>
          <a:lstStyle/>
          <a:p>
            <a:pPr marL="457200" marR="0">
              <a:lnSpc>
                <a:spcPct val="200000"/>
              </a:lnSpc>
              <a:spcBef>
                <a:spcPts val="0"/>
              </a:spcBef>
              <a:spcAft>
                <a:spcPts val="0"/>
              </a:spcAft>
            </a:pPr>
            <a:r>
              <a:rPr lang="en-US" sz="1800" i="1" dirty="0">
                <a:solidFill>
                  <a:srgbClr val="8496B0"/>
                </a:solidFill>
                <a:effectLst/>
                <a:latin typeface="Times New Roman" panose="02020603050405020304" pitchFamily="18" charset="0"/>
                <a:ea typeface="DengXian" panose="02010600030101010101" pitchFamily="2" charset="-122"/>
                <a:cs typeface="Arial" panose="020B0604020202020204" pitchFamily="34" charset="0"/>
              </a:rPr>
              <a:t>Figure9.Cancelation Reason of Every Airline</a:t>
            </a:r>
            <a:endParaRPr lang="en-US" sz="1800" dirty="0">
              <a:effectLst/>
              <a:latin typeface="DengXian" panose="02010600030101010101" pitchFamily="2" charset="-122"/>
              <a:ea typeface="DengXian" panose="02010600030101010101" pitchFamily="2" charset="-122"/>
              <a:cs typeface="Arial" panose="020B0604020202020204" pitchFamily="34" charset="0"/>
            </a:endParaRPr>
          </a:p>
        </p:txBody>
      </p:sp>
      <p:sp>
        <p:nvSpPr>
          <p:cNvPr id="12" name="TextBox 11">
            <a:extLst>
              <a:ext uri="{FF2B5EF4-FFF2-40B4-BE49-F238E27FC236}">
                <a16:creationId xmlns:a16="http://schemas.microsoft.com/office/drawing/2014/main" id="{F049A90A-495A-9030-B2F2-772F85628921}"/>
              </a:ext>
            </a:extLst>
          </p:cNvPr>
          <p:cNvSpPr txBox="1"/>
          <p:nvPr/>
        </p:nvSpPr>
        <p:spPr>
          <a:xfrm>
            <a:off x="1281430" y="2314084"/>
            <a:ext cx="4470685" cy="2616101"/>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2"/>
                </a:solidFill>
                <a:latin typeface="+mj-lt"/>
                <a:cs typeface="Times New Roman" panose="02020603050405020304" pitchFamily="18" charset="0"/>
              </a:rPr>
              <a:t>The bar graph show the cancellation reason per airline.</a:t>
            </a:r>
          </a:p>
          <a:p>
            <a:endParaRPr lang="en-US" sz="2400" dirty="0">
              <a:solidFill>
                <a:schemeClr val="tx2"/>
              </a:solidFill>
              <a:latin typeface="+mj-lt"/>
              <a:cs typeface="Times New Roman" panose="02020603050405020304" pitchFamily="18" charset="0"/>
            </a:endParaRPr>
          </a:p>
          <a:p>
            <a:pPr marL="342900" indent="-342900">
              <a:buFont typeface="Arial" panose="020B0604020202020204" pitchFamily="34" charset="0"/>
              <a:buChar char="•"/>
            </a:pPr>
            <a:r>
              <a:rPr lang="en-US" sz="2400" dirty="0">
                <a:solidFill>
                  <a:schemeClr val="tx2"/>
                </a:solidFill>
                <a:latin typeface="+mj-lt"/>
                <a:cs typeface="Times New Roman" panose="02020603050405020304" pitchFamily="18" charset="0"/>
              </a:rPr>
              <a:t>We see that weather is at the top of cancellations.</a:t>
            </a:r>
          </a:p>
          <a:p>
            <a:pPr marL="342900" indent="-342900">
              <a:buFont typeface="Arial" panose="020B0604020202020204" pitchFamily="34" charset="0"/>
              <a:buChar char="•"/>
            </a:pPr>
            <a:endParaRPr lang="en-US" sz="2400" dirty="0">
              <a:solidFill>
                <a:schemeClr val="tx2"/>
              </a:solidFill>
              <a:latin typeface="+mj-lt"/>
              <a:cs typeface="Times New Roman" panose="02020603050405020304" pitchFamily="18" charset="0"/>
            </a:endParaRPr>
          </a:p>
          <a:p>
            <a:endParaRPr lang="en-US" sz="2000" dirty="0">
              <a:latin typeface="+mj-lt"/>
            </a:endParaRPr>
          </a:p>
        </p:txBody>
      </p:sp>
      <p:pic>
        <p:nvPicPr>
          <p:cNvPr id="3" name="Picture 2">
            <a:extLst>
              <a:ext uri="{FF2B5EF4-FFF2-40B4-BE49-F238E27FC236}">
                <a16:creationId xmlns:a16="http://schemas.microsoft.com/office/drawing/2014/main" id="{3614423F-CEF2-121C-F09C-8CB6BB212097}"/>
              </a:ext>
            </a:extLst>
          </p:cNvPr>
          <p:cNvPicPr>
            <a:picLocks noChangeAspect="1"/>
          </p:cNvPicPr>
          <p:nvPr/>
        </p:nvPicPr>
        <p:blipFill rotWithShape="1">
          <a:blip r:embed="rId2"/>
          <a:srcRect l="10996" t="44060" r="57587" b="15347"/>
          <a:stretch/>
        </p:blipFill>
        <p:spPr>
          <a:xfrm>
            <a:off x="6167120" y="1968799"/>
            <a:ext cx="5090944" cy="3700050"/>
          </a:xfrm>
          <a:prstGeom prst="rect">
            <a:avLst/>
          </a:prstGeom>
        </p:spPr>
      </p:pic>
      <p:sp>
        <p:nvSpPr>
          <p:cNvPr id="10" name="Title 1">
            <a:extLst>
              <a:ext uri="{FF2B5EF4-FFF2-40B4-BE49-F238E27FC236}">
                <a16:creationId xmlns:a16="http://schemas.microsoft.com/office/drawing/2014/main" id="{FA7EC88F-6294-E8B6-274D-F018CBE80FAD}"/>
              </a:ext>
            </a:extLst>
          </p:cNvPr>
          <p:cNvSpPr>
            <a:spLocks noGrp="1"/>
          </p:cNvSpPr>
          <p:nvPr>
            <p:ph type="title"/>
          </p:nvPr>
        </p:nvSpPr>
        <p:spPr>
          <a:xfrm>
            <a:off x="1352550" y="125174"/>
            <a:ext cx="9486900" cy="1371600"/>
          </a:xfrm>
        </p:spPr>
        <p:txBody>
          <a:bodyPr/>
          <a:lstStyle/>
          <a:p>
            <a:r>
              <a:rPr lang="en-US" dirty="0"/>
              <a:t>EDA- Continued</a:t>
            </a:r>
          </a:p>
        </p:txBody>
      </p:sp>
    </p:spTree>
    <p:extLst>
      <p:ext uri="{BB962C8B-B14F-4D97-AF65-F5344CB8AC3E}">
        <p14:creationId xmlns:p14="http://schemas.microsoft.com/office/powerpoint/2010/main" val="2180087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EDABC-A490-4F97-C6D7-64060A1DBF42}"/>
              </a:ext>
            </a:extLst>
          </p:cNvPr>
          <p:cNvSpPr>
            <a:spLocks noGrp="1"/>
          </p:cNvSpPr>
          <p:nvPr>
            <p:ph type="title"/>
          </p:nvPr>
        </p:nvSpPr>
        <p:spPr/>
        <p:txBody>
          <a:bodyPr/>
          <a:lstStyle/>
          <a:p>
            <a:r>
              <a:rPr lang="en-US" dirty="0"/>
              <a:t>EDA-Continued </a:t>
            </a:r>
          </a:p>
        </p:txBody>
      </p:sp>
      <p:sp>
        <p:nvSpPr>
          <p:cNvPr id="4" name="Slide Number Placeholder 3">
            <a:extLst>
              <a:ext uri="{FF2B5EF4-FFF2-40B4-BE49-F238E27FC236}">
                <a16:creationId xmlns:a16="http://schemas.microsoft.com/office/drawing/2014/main" id="{91F42901-556E-96CA-7E81-ECBE03EA043E}"/>
              </a:ext>
            </a:extLst>
          </p:cNvPr>
          <p:cNvSpPr>
            <a:spLocks noGrp="1"/>
          </p:cNvSpPr>
          <p:nvPr>
            <p:ph type="sldNum" sz="quarter" idx="12"/>
          </p:nvPr>
        </p:nvSpPr>
        <p:spPr/>
        <p:txBody>
          <a:bodyPr/>
          <a:lstStyle/>
          <a:p>
            <a:fld id="{F8E28480-1C08-4458-AD97-0283E6FFD09D}" type="slidenum">
              <a:rPr lang="en-US" smtClean="0"/>
              <a:t>14</a:t>
            </a:fld>
            <a:endParaRPr lang="en-US"/>
          </a:p>
        </p:txBody>
      </p:sp>
      <p:pic>
        <p:nvPicPr>
          <p:cNvPr id="5" name="Content Placeholder 4" descr="A screenshot of a computer&#10;&#10;Description automatically generated">
            <a:extLst>
              <a:ext uri="{FF2B5EF4-FFF2-40B4-BE49-F238E27FC236}">
                <a16:creationId xmlns:a16="http://schemas.microsoft.com/office/drawing/2014/main" id="{4598A660-BCB6-EFA7-6DB2-B70A1CEA76CA}"/>
              </a:ext>
            </a:extLst>
          </p:cNvPr>
          <p:cNvPicPr>
            <a:picLocks noGrp="1" noChangeAspect="1"/>
          </p:cNvPicPr>
          <p:nvPr>
            <p:ph idx="1"/>
          </p:nvPr>
        </p:nvPicPr>
        <p:blipFill rotWithShape="1">
          <a:blip r:embed="rId2"/>
          <a:srcRect l="9358" t="66244" r="37169" b="17788"/>
          <a:stretch/>
        </p:blipFill>
        <p:spPr bwMode="auto">
          <a:xfrm>
            <a:off x="1352550" y="2242417"/>
            <a:ext cx="9486900" cy="1593539"/>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6B72F8FD-D9AB-D252-ED0B-DA02AD6BB4D6}"/>
              </a:ext>
            </a:extLst>
          </p:cNvPr>
          <p:cNvSpPr txBox="1"/>
          <p:nvPr/>
        </p:nvSpPr>
        <p:spPr>
          <a:xfrm>
            <a:off x="916940" y="3835956"/>
            <a:ext cx="6101080" cy="567848"/>
          </a:xfrm>
          <a:prstGeom prst="rect">
            <a:avLst/>
          </a:prstGeom>
          <a:noFill/>
        </p:spPr>
        <p:txBody>
          <a:bodyPr wrap="square">
            <a:spAutoFit/>
          </a:bodyPr>
          <a:lstStyle/>
          <a:p>
            <a:pPr marL="457200" marR="0">
              <a:lnSpc>
                <a:spcPct val="200000"/>
              </a:lnSpc>
              <a:spcBef>
                <a:spcPts val="0"/>
              </a:spcBef>
              <a:spcAft>
                <a:spcPts val="0"/>
              </a:spcAft>
            </a:pPr>
            <a:r>
              <a:rPr lang="en-US" sz="1800" i="1" dirty="0">
                <a:solidFill>
                  <a:srgbClr val="8496B0"/>
                </a:solidFill>
                <a:effectLst/>
                <a:latin typeface="Times New Roman" panose="02020603050405020304" pitchFamily="18" charset="0"/>
                <a:ea typeface="DengXian" panose="02010600030101010101" pitchFamily="2" charset="-122"/>
                <a:cs typeface="Arial" panose="020B0604020202020204" pitchFamily="34" charset="0"/>
              </a:rPr>
              <a:t>Figure10.Key Statistics About Cancelation Information</a:t>
            </a:r>
            <a:endParaRPr lang="en-US" sz="1800" dirty="0">
              <a:effectLst/>
              <a:latin typeface="DengXian" panose="02010600030101010101" pitchFamily="2" charset="-122"/>
              <a:ea typeface="DengXian" panose="02010600030101010101" pitchFamily="2" charset="-122"/>
              <a:cs typeface="Arial" panose="020B0604020202020204" pitchFamily="34" charset="0"/>
            </a:endParaRPr>
          </a:p>
        </p:txBody>
      </p:sp>
      <p:sp>
        <p:nvSpPr>
          <p:cNvPr id="9" name="TextBox 8">
            <a:extLst>
              <a:ext uri="{FF2B5EF4-FFF2-40B4-BE49-F238E27FC236}">
                <a16:creationId xmlns:a16="http://schemas.microsoft.com/office/drawing/2014/main" id="{F694B1BE-35D6-B560-AC7B-ECC2831F2A06}"/>
              </a:ext>
            </a:extLst>
          </p:cNvPr>
          <p:cNvSpPr txBox="1"/>
          <p:nvPr/>
        </p:nvSpPr>
        <p:spPr>
          <a:xfrm>
            <a:off x="1369060" y="4543053"/>
            <a:ext cx="9843800" cy="1694631"/>
          </a:xfrm>
          <a:prstGeom prst="rect">
            <a:avLst/>
          </a:prstGeom>
          <a:noFill/>
        </p:spPr>
        <p:txBody>
          <a:bodyPr wrap="square">
            <a:spAutoFit/>
          </a:bodyPr>
          <a:lstStyle/>
          <a:p>
            <a:pPr marL="0" marR="0">
              <a:lnSpc>
                <a:spcPct val="150000"/>
              </a:lnSpc>
            </a:pPr>
            <a:r>
              <a:rPr lang="en-US" sz="2400" kern="0" dirty="0">
                <a:solidFill>
                  <a:schemeClr val="tx2"/>
                </a:solidFill>
                <a:latin typeface="+mj-lt"/>
                <a:ea typeface="DengXian" panose="02010600030101010101" pitchFamily="2" charset="-122"/>
              </a:rPr>
              <a:t>In the provided dataset, the airline with the highest cancellation count is WN (Southwest Airlines) The most common cancellation reasons across all airlines are "Unknown", "Weather" and "Airline/Currier".</a:t>
            </a:r>
          </a:p>
        </p:txBody>
      </p:sp>
    </p:spTree>
    <p:extLst>
      <p:ext uri="{BB962C8B-B14F-4D97-AF65-F5344CB8AC3E}">
        <p14:creationId xmlns:p14="http://schemas.microsoft.com/office/powerpoint/2010/main" val="3062849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EDABC-A490-4F97-C6D7-64060A1DBF42}"/>
              </a:ext>
            </a:extLst>
          </p:cNvPr>
          <p:cNvSpPr>
            <a:spLocks noGrp="1"/>
          </p:cNvSpPr>
          <p:nvPr>
            <p:ph type="title"/>
          </p:nvPr>
        </p:nvSpPr>
        <p:spPr/>
        <p:txBody>
          <a:bodyPr/>
          <a:lstStyle/>
          <a:p>
            <a:r>
              <a:rPr lang="en-US" dirty="0"/>
              <a:t>Flight Delay Prediction</a:t>
            </a:r>
          </a:p>
        </p:txBody>
      </p:sp>
      <p:sp>
        <p:nvSpPr>
          <p:cNvPr id="4" name="Slide Number Placeholder 3">
            <a:extLst>
              <a:ext uri="{FF2B5EF4-FFF2-40B4-BE49-F238E27FC236}">
                <a16:creationId xmlns:a16="http://schemas.microsoft.com/office/drawing/2014/main" id="{91F42901-556E-96CA-7E81-ECBE03EA043E}"/>
              </a:ext>
            </a:extLst>
          </p:cNvPr>
          <p:cNvSpPr>
            <a:spLocks noGrp="1"/>
          </p:cNvSpPr>
          <p:nvPr>
            <p:ph type="sldNum" sz="quarter" idx="12"/>
          </p:nvPr>
        </p:nvSpPr>
        <p:spPr/>
        <p:txBody>
          <a:bodyPr/>
          <a:lstStyle/>
          <a:p>
            <a:fld id="{F8E28480-1C08-4458-AD97-0283E6FFD09D}" type="slidenum">
              <a:rPr lang="en-US" smtClean="0"/>
              <a:t>15</a:t>
            </a:fld>
            <a:endParaRPr lang="en-US"/>
          </a:p>
        </p:txBody>
      </p:sp>
      <p:sp>
        <p:nvSpPr>
          <p:cNvPr id="6" name="Content Placeholder 5">
            <a:extLst>
              <a:ext uri="{FF2B5EF4-FFF2-40B4-BE49-F238E27FC236}">
                <a16:creationId xmlns:a16="http://schemas.microsoft.com/office/drawing/2014/main" id="{7823DBF2-380F-0FE8-6F6D-B6819B81EC0E}"/>
              </a:ext>
            </a:extLst>
          </p:cNvPr>
          <p:cNvSpPr>
            <a:spLocks noGrp="1"/>
          </p:cNvSpPr>
          <p:nvPr>
            <p:ph idx="1"/>
          </p:nvPr>
        </p:nvSpPr>
        <p:spPr>
          <a:xfrm>
            <a:off x="1483359" y="2857739"/>
            <a:ext cx="4754881" cy="3918098"/>
          </a:xfrm>
        </p:spPr>
        <p:txBody>
          <a:bodyPr>
            <a:noAutofit/>
          </a:bodyPr>
          <a:lstStyle/>
          <a:p>
            <a:pPr marL="0" marR="0">
              <a:lnSpc>
                <a:spcPct val="150000"/>
              </a:lnSpc>
              <a:spcBef>
                <a:spcPts val="0"/>
              </a:spcBef>
              <a:spcAft>
                <a:spcPts val="800"/>
              </a:spcAft>
            </a:pPr>
            <a:r>
              <a:rPr lang="en-US" sz="2000" dirty="0">
                <a:effectLst/>
                <a:ea typeface="DengXian" panose="02010600030101010101" pitchFamily="2" charset="-122"/>
                <a:cs typeface="Arial" panose="020B0604020202020204" pitchFamily="34" charset="0"/>
              </a:rPr>
              <a:t>After comparing ARIMA and Multilinear Regression Model, we selected </a:t>
            </a:r>
            <a:r>
              <a:rPr lang="en-US" sz="2000">
                <a:effectLst/>
                <a:ea typeface="DengXian" panose="02010600030101010101" pitchFamily="2" charset="-122"/>
                <a:cs typeface="Arial" panose="020B0604020202020204" pitchFamily="34" charset="0"/>
              </a:rPr>
              <a:t>Multilinear Regression </a:t>
            </a:r>
            <a:r>
              <a:rPr lang="en-US" sz="2000" dirty="0">
                <a:effectLst/>
                <a:ea typeface="DengXian" panose="02010600030101010101" pitchFamily="2" charset="-122"/>
                <a:cs typeface="Arial" panose="020B0604020202020204" pitchFamily="34" charset="0"/>
              </a:rPr>
              <a:t>model because </a:t>
            </a:r>
            <a:r>
              <a:rPr lang="en-US" sz="2000" dirty="0">
                <a:ea typeface="DengXian" panose="02010600030101010101" pitchFamily="2" charset="-122"/>
                <a:cs typeface="Arial" panose="020B0604020202020204" pitchFamily="34" charset="0"/>
              </a:rPr>
              <a:t>of a lower </a:t>
            </a:r>
            <a:r>
              <a:rPr lang="en-US" sz="2000" dirty="0">
                <a:effectLst/>
                <a:ea typeface="DengXian" panose="02010600030101010101" pitchFamily="2" charset="-122"/>
                <a:cs typeface="Arial" panose="020B0604020202020204" pitchFamily="34" charset="0"/>
              </a:rPr>
              <a:t>RMSE. </a:t>
            </a:r>
            <a:endParaRPr lang="en-US" sz="2000" dirty="0">
              <a:ea typeface="DengXian" panose="02010600030101010101" pitchFamily="2" charset="-122"/>
              <a:cs typeface="Arial" panose="020B0604020202020204" pitchFamily="34" charset="0"/>
            </a:endParaRPr>
          </a:p>
          <a:p>
            <a:pPr marL="0" marR="0">
              <a:lnSpc>
                <a:spcPct val="150000"/>
              </a:lnSpc>
              <a:spcBef>
                <a:spcPts val="0"/>
              </a:spcBef>
              <a:spcAft>
                <a:spcPts val="800"/>
              </a:spcAft>
            </a:pPr>
            <a:r>
              <a:rPr lang="en-US" sz="2000" dirty="0">
                <a:effectLst/>
                <a:ea typeface="DengXian" panose="02010600030101010101" pitchFamily="2" charset="-122"/>
                <a:cs typeface="Arial" panose="020B0604020202020204" pitchFamily="34" charset="0"/>
              </a:rPr>
              <a:t>A regression model that estimates the relationship between a quantitative dependent variable and two or more independent variables using a straight line.</a:t>
            </a:r>
          </a:p>
          <a:p>
            <a:pPr marL="0" marR="0">
              <a:lnSpc>
                <a:spcPct val="107000"/>
              </a:lnSpc>
              <a:spcBef>
                <a:spcPts val="0"/>
              </a:spcBef>
              <a:spcAft>
                <a:spcPts val="800"/>
              </a:spcAft>
            </a:pPr>
            <a:endParaRPr lang="en-US" sz="1800" dirty="0">
              <a:effectLst/>
              <a:ea typeface="Times New Roman" panose="02020603050405020304" pitchFamily="18" charset="0"/>
            </a:endParaRPr>
          </a:p>
        </p:txBody>
      </p:sp>
      <p:sp>
        <p:nvSpPr>
          <p:cNvPr id="10" name="TextBox 9">
            <a:extLst>
              <a:ext uri="{FF2B5EF4-FFF2-40B4-BE49-F238E27FC236}">
                <a16:creationId xmlns:a16="http://schemas.microsoft.com/office/drawing/2014/main" id="{8F0A44FB-3AD1-A653-DF70-78C62E08FD6E}"/>
              </a:ext>
            </a:extLst>
          </p:cNvPr>
          <p:cNvSpPr txBox="1"/>
          <p:nvPr/>
        </p:nvSpPr>
        <p:spPr>
          <a:xfrm>
            <a:off x="6819900" y="2270294"/>
            <a:ext cx="6101080" cy="4089646"/>
          </a:xfrm>
          <a:prstGeom prst="rect">
            <a:avLst/>
          </a:prstGeom>
          <a:noFill/>
        </p:spPr>
        <p:txBody>
          <a:bodyPr wrap="square">
            <a:spAutoFit/>
          </a:bodyPr>
          <a:lstStyle/>
          <a:p>
            <a:pPr indent="-228600">
              <a:lnSpc>
                <a:spcPct val="150000"/>
              </a:lnSpc>
              <a:spcAft>
                <a:spcPts val="800"/>
              </a:spcAft>
              <a:buSzPct val="70000"/>
              <a:buFont typeface="Arial" panose="020B0604020202020204" pitchFamily="34" charset="0"/>
              <a:buChar char="•"/>
            </a:pPr>
            <a:r>
              <a:rPr lang="en-US" dirty="0">
                <a:solidFill>
                  <a:schemeClr val="tx2"/>
                </a:solidFill>
                <a:latin typeface="+mj-lt"/>
                <a:ea typeface="DengXian" panose="02010600030101010101" pitchFamily="2" charset="-122"/>
                <a:cs typeface="Arial" panose="020B0604020202020204" pitchFamily="34" charset="0"/>
              </a:rPr>
              <a:t>The dependent variable:</a:t>
            </a:r>
          </a:p>
          <a:p>
            <a:pPr lvl="0" indent="-228600">
              <a:lnSpc>
                <a:spcPct val="150000"/>
              </a:lnSpc>
              <a:spcAft>
                <a:spcPts val="800"/>
              </a:spcAft>
              <a:buSzPct val="70000"/>
              <a:buFont typeface="Arial" panose="020B0604020202020204" pitchFamily="34" charset="0"/>
              <a:buChar char="•"/>
            </a:pPr>
            <a:r>
              <a:rPr lang="en-US" dirty="0">
                <a:solidFill>
                  <a:schemeClr val="tx2"/>
                </a:solidFill>
                <a:latin typeface="+mj-lt"/>
                <a:ea typeface="DengXian" panose="02010600030101010101" pitchFamily="2" charset="-122"/>
                <a:cs typeface="Arial" panose="020B0604020202020204" pitchFamily="34" charset="0"/>
              </a:rPr>
              <a:t>'DEPARTURE_DELAY'</a:t>
            </a:r>
          </a:p>
          <a:p>
            <a:pPr indent="-228600">
              <a:lnSpc>
                <a:spcPct val="150000"/>
              </a:lnSpc>
              <a:spcAft>
                <a:spcPts val="800"/>
              </a:spcAft>
              <a:buSzPct val="70000"/>
              <a:buFont typeface="Arial" panose="020B0604020202020204" pitchFamily="34" charset="0"/>
              <a:buChar char="•"/>
            </a:pPr>
            <a:r>
              <a:rPr lang="en-US" dirty="0">
                <a:solidFill>
                  <a:schemeClr val="tx2"/>
                </a:solidFill>
                <a:latin typeface="+mj-lt"/>
                <a:ea typeface="DengXian" panose="02010600030101010101" pitchFamily="2" charset="-122"/>
                <a:cs typeface="Arial" panose="020B0604020202020204" pitchFamily="34" charset="0"/>
              </a:rPr>
              <a:t>The independent variables:</a:t>
            </a:r>
          </a:p>
          <a:p>
            <a:pPr lvl="0" indent="-228600">
              <a:lnSpc>
                <a:spcPct val="150000"/>
              </a:lnSpc>
              <a:spcAft>
                <a:spcPts val="800"/>
              </a:spcAft>
              <a:buSzPct val="70000"/>
              <a:buFont typeface="Arial" panose="020B0604020202020204" pitchFamily="34" charset="0"/>
              <a:buChar char="•"/>
            </a:pPr>
            <a:r>
              <a:rPr lang="en-US" dirty="0">
                <a:solidFill>
                  <a:schemeClr val="tx2"/>
                </a:solidFill>
                <a:latin typeface="+mj-lt"/>
                <a:ea typeface="DengXian" panose="02010600030101010101" pitchFamily="2" charset="-122"/>
                <a:cs typeface="Arial" panose="020B0604020202020204" pitchFamily="34" charset="0"/>
              </a:rPr>
              <a:t>'DISTANCE'</a:t>
            </a:r>
          </a:p>
          <a:p>
            <a:pPr lvl="0" indent="-228600">
              <a:lnSpc>
                <a:spcPct val="150000"/>
              </a:lnSpc>
              <a:spcAft>
                <a:spcPts val="800"/>
              </a:spcAft>
              <a:buSzPct val="70000"/>
              <a:buFont typeface="Arial" panose="020B0604020202020204" pitchFamily="34" charset="0"/>
              <a:buChar char="•"/>
            </a:pPr>
            <a:r>
              <a:rPr lang="en-US" dirty="0">
                <a:solidFill>
                  <a:schemeClr val="tx2"/>
                </a:solidFill>
                <a:latin typeface="+mj-lt"/>
                <a:ea typeface="DengXian" panose="02010600030101010101" pitchFamily="2" charset="-122"/>
                <a:cs typeface="Arial" panose="020B0604020202020204" pitchFamily="34" charset="0"/>
              </a:rPr>
              <a:t>'AIRLINE’ ,'ORIGIN_AIRPORT'</a:t>
            </a:r>
          </a:p>
          <a:p>
            <a:pPr lvl="0" indent="-228600">
              <a:lnSpc>
                <a:spcPct val="150000"/>
              </a:lnSpc>
              <a:spcAft>
                <a:spcPts val="800"/>
              </a:spcAft>
              <a:buSzPct val="70000"/>
              <a:buFont typeface="Arial" panose="020B0604020202020204" pitchFamily="34" charset="0"/>
              <a:buChar char="•"/>
            </a:pPr>
            <a:r>
              <a:rPr lang="en-US" dirty="0">
                <a:solidFill>
                  <a:schemeClr val="tx2"/>
                </a:solidFill>
                <a:latin typeface="+mj-lt"/>
                <a:ea typeface="DengXian" panose="02010600030101010101" pitchFamily="2" charset="-122"/>
                <a:cs typeface="Arial" panose="020B0604020202020204" pitchFamily="34" charset="0"/>
              </a:rPr>
              <a:t>'AIR_SYSTEM_DELAY’,'SECURITY_DELAY'</a:t>
            </a:r>
          </a:p>
          <a:p>
            <a:pPr lvl="0" indent="-228600">
              <a:lnSpc>
                <a:spcPct val="150000"/>
              </a:lnSpc>
              <a:spcAft>
                <a:spcPts val="800"/>
              </a:spcAft>
              <a:buSzPct val="70000"/>
              <a:buFont typeface="Arial" panose="020B0604020202020204" pitchFamily="34" charset="0"/>
              <a:buChar char="•"/>
            </a:pPr>
            <a:r>
              <a:rPr lang="en-US" dirty="0">
                <a:solidFill>
                  <a:schemeClr val="tx2"/>
                </a:solidFill>
                <a:latin typeface="+mj-lt"/>
                <a:ea typeface="DengXian" panose="02010600030101010101" pitchFamily="2" charset="-122"/>
                <a:cs typeface="Arial" panose="020B0604020202020204" pitchFamily="34" charset="0"/>
              </a:rPr>
              <a:t>'AIRLINE_DELAY’,'LATE_AIRCRAFT_DELAY'</a:t>
            </a:r>
          </a:p>
          <a:p>
            <a:pPr lvl="0" indent="-228600">
              <a:lnSpc>
                <a:spcPct val="150000"/>
              </a:lnSpc>
              <a:spcAft>
                <a:spcPts val="800"/>
              </a:spcAft>
              <a:buSzPct val="70000"/>
              <a:buFont typeface="Arial" panose="020B0604020202020204" pitchFamily="34" charset="0"/>
              <a:buChar char="•"/>
            </a:pPr>
            <a:r>
              <a:rPr lang="en-US" dirty="0">
                <a:solidFill>
                  <a:schemeClr val="tx2"/>
                </a:solidFill>
                <a:latin typeface="+mj-lt"/>
                <a:ea typeface="DengXian" panose="02010600030101010101" pitchFamily="2" charset="-122"/>
                <a:cs typeface="Arial" panose="020B0604020202020204" pitchFamily="34" charset="0"/>
              </a:rPr>
              <a:t>'WEATHER_DELAY'</a:t>
            </a:r>
          </a:p>
        </p:txBody>
      </p:sp>
      <p:sp>
        <p:nvSpPr>
          <p:cNvPr id="11" name="Text Placeholder 4">
            <a:extLst>
              <a:ext uri="{FF2B5EF4-FFF2-40B4-BE49-F238E27FC236}">
                <a16:creationId xmlns:a16="http://schemas.microsoft.com/office/drawing/2014/main" id="{2D2BEEB3-8373-251E-1798-5A6B41F8DBC2}"/>
              </a:ext>
            </a:extLst>
          </p:cNvPr>
          <p:cNvSpPr txBox="1">
            <a:spLocks/>
          </p:cNvSpPr>
          <p:nvPr/>
        </p:nvSpPr>
        <p:spPr>
          <a:xfrm>
            <a:off x="1401762" y="2247970"/>
            <a:ext cx="5183188" cy="823912"/>
          </a:xfrm>
          <a:prstGeom prst="rect">
            <a:avLst/>
          </a:prstGeom>
        </p:spPr>
        <p:txBody>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The Multilinear Regression Model</a:t>
            </a:r>
          </a:p>
        </p:txBody>
      </p:sp>
    </p:spTree>
    <p:extLst>
      <p:ext uri="{BB962C8B-B14F-4D97-AF65-F5344CB8AC3E}">
        <p14:creationId xmlns:p14="http://schemas.microsoft.com/office/powerpoint/2010/main" val="1340791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1DE2D-6E0D-FCE3-3302-46CD62EC0A8E}"/>
              </a:ext>
            </a:extLst>
          </p:cNvPr>
          <p:cNvSpPr>
            <a:spLocks noGrp="1"/>
          </p:cNvSpPr>
          <p:nvPr>
            <p:ph type="title"/>
          </p:nvPr>
        </p:nvSpPr>
        <p:spPr>
          <a:xfrm>
            <a:off x="839788" y="365126"/>
            <a:ext cx="10276552" cy="671192"/>
          </a:xfrm>
        </p:spPr>
        <p:txBody>
          <a:bodyPr/>
          <a:lstStyle/>
          <a:p>
            <a:r>
              <a:rPr lang="en-US" dirty="0"/>
              <a:t>Flight Delay Prediction</a:t>
            </a:r>
          </a:p>
        </p:txBody>
      </p:sp>
      <p:sp>
        <p:nvSpPr>
          <p:cNvPr id="5" name="Text Placeholder 4">
            <a:extLst>
              <a:ext uri="{FF2B5EF4-FFF2-40B4-BE49-F238E27FC236}">
                <a16:creationId xmlns:a16="http://schemas.microsoft.com/office/drawing/2014/main" id="{C865201F-A6E0-A68C-2FF2-C95EDAFF97CD}"/>
              </a:ext>
            </a:extLst>
          </p:cNvPr>
          <p:cNvSpPr>
            <a:spLocks noGrp="1"/>
          </p:cNvSpPr>
          <p:nvPr>
            <p:ph type="body" sz="quarter" idx="3"/>
          </p:nvPr>
        </p:nvSpPr>
        <p:spPr>
          <a:xfrm>
            <a:off x="6169024" y="1109107"/>
            <a:ext cx="5183188" cy="468153"/>
          </a:xfrm>
        </p:spPr>
        <p:txBody>
          <a:bodyPr/>
          <a:lstStyle/>
          <a:p>
            <a:r>
              <a:rPr lang="en-US" dirty="0"/>
              <a:t>Multilinear Regression Results</a:t>
            </a:r>
          </a:p>
        </p:txBody>
      </p:sp>
      <p:sp>
        <p:nvSpPr>
          <p:cNvPr id="6" name="Content Placeholder 5">
            <a:extLst>
              <a:ext uri="{FF2B5EF4-FFF2-40B4-BE49-F238E27FC236}">
                <a16:creationId xmlns:a16="http://schemas.microsoft.com/office/drawing/2014/main" id="{FA27DB64-F153-0839-7A6D-DCFFD9B115B8}"/>
              </a:ext>
            </a:extLst>
          </p:cNvPr>
          <p:cNvSpPr>
            <a:spLocks noGrp="1"/>
          </p:cNvSpPr>
          <p:nvPr>
            <p:ph sz="quarter" idx="4"/>
          </p:nvPr>
        </p:nvSpPr>
        <p:spPr>
          <a:xfrm>
            <a:off x="6169024" y="1577261"/>
            <a:ext cx="5819184" cy="4631134"/>
          </a:xfrm>
        </p:spPr>
        <p:txBody>
          <a:bodyPr>
            <a:normAutofit fontScale="85000" lnSpcReduction="20000"/>
          </a:bodyPr>
          <a:lstStyle/>
          <a:p>
            <a:pPr marL="0" marR="0">
              <a:lnSpc>
                <a:spcPct val="150000"/>
              </a:lnSpc>
              <a:spcBef>
                <a:spcPts val="0"/>
              </a:spcBef>
              <a:spcAft>
                <a:spcPts val="800"/>
              </a:spcAft>
            </a:pPr>
            <a:r>
              <a:rPr lang="en-US" sz="1900" kern="0" dirty="0">
                <a:effectLst/>
                <a:ea typeface="DengXian" panose="02010600030101010101" pitchFamily="2" charset="-122"/>
              </a:rPr>
              <a:t>The p-values associated with each coefficient indicate the statistical significance of the variables. </a:t>
            </a:r>
          </a:p>
          <a:p>
            <a:pPr marL="0" marR="0">
              <a:lnSpc>
                <a:spcPct val="150000"/>
              </a:lnSpc>
              <a:spcBef>
                <a:spcPts val="0"/>
              </a:spcBef>
              <a:spcAft>
                <a:spcPts val="800"/>
              </a:spcAft>
            </a:pPr>
            <a:r>
              <a:rPr lang="en-US" sz="1900" kern="0" dirty="0">
                <a:effectLst/>
                <a:ea typeface="DengXian" panose="02010600030101010101" pitchFamily="2" charset="-122"/>
              </a:rPr>
              <a:t>The R-squared value is 0.941, suggesting that the model explains 94.1% of the dependent variable variance.</a:t>
            </a:r>
          </a:p>
          <a:p>
            <a:pPr marL="0" marR="0">
              <a:lnSpc>
                <a:spcPct val="150000"/>
              </a:lnSpc>
              <a:spcBef>
                <a:spcPts val="0"/>
              </a:spcBef>
              <a:spcAft>
                <a:spcPts val="800"/>
              </a:spcAft>
            </a:pPr>
            <a:r>
              <a:rPr lang="en-US" sz="1900" kern="0" dirty="0">
                <a:effectLst/>
                <a:ea typeface="DengXian" panose="02010600030101010101" pitchFamily="2" charset="-122"/>
              </a:rPr>
              <a:t>The regression model has an RMSE (Root Mean Squared Error) of 16.39, indicating the average prediction error of the model</a:t>
            </a:r>
            <a:r>
              <a:rPr lang="en-US" sz="1900" kern="0" dirty="0">
                <a:ea typeface="DengXian" panose="02010600030101010101" pitchFamily="2" charset="-122"/>
              </a:rPr>
              <a:t>.</a:t>
            </a:r>
          </a:p>
          <a:p>
            <a:r>
              <a:rPr lang="en-US" sz="1900" dirty="0"/>
              <a:t>According to our Prediction Model and the Prediction Equation is </a:t>
            </a:r>
          </a:p>
          <a:p>
            <a:r>
              <a:rPr lang="en-US" sz="1900" dirty="0">
                <a:solidFill>
                  <a:srgbClr val="555555"/>
                </a:solidFill>
                <a:latin typeface="Source Code Pro" panose="020B0509030403020204" pitchFamily="49" charset="0"/>
              </a:rPr>
              <a:t>DEPARTURE_DELAY</a:t>
            </a:r>
            <a:r>
              <a:rPr lang="en-US" sz="1900" b="0" i="0" dirty="0">
                <a:solidFill>
                  <a:srgbClr val="555555"/>
                </a:solidFill>
                <a:effectLst/>
                <a:latin typeface="Source Code Pro" panose="020B0509030403020204" pitchFamily="49" charset="0"/>
              </a:rPr>
              <a:t> = -3.72455 + 0.00104*DISTANCE + 0.22489*AIRLINE + -0.00127*ORIGIN_AIRPORT + 0.68730*AIR_SYSTEM_DELAY + 1.06505*SECURITY_DELAY + 1.03802*AIRLINE_DELAY + 1.06137*LATE_AIRCRAFT_DELAY + 0.97673*WEATHER_DELAY</a:t>
            </a:r>
            <a:endParaRPr lang="en-US" sz="1900" dirty="0"/>
          </a:p>
          <a:p>
            <a:pPr marL="0" marR="0" indent="0">
              <a:lnSpc>
                <a:spcPct val="150000"/>
              </a:lnSpc>
              <a:spcBef>
                <a:spcPts val="0"/>
              </a:spcBef>
              <a:spcAft>
                <a:spcPts val="800"/>
              </a:spcAft>
              <a:buNone/>
            </a:pPr>
            <a:endParaRPr lang="en-US" sz="1400" dirty="0">
              <a:effectLst/>
              <a:ea typeface="DengXian" panose="02010600030101010101" pitchFamily="2" charset="-122"/>
              <a:cs typeface="Arial" panose="020B0604020202020204" pitchFamily="34" charset="0"/>
            </a:endParaRPr>
          </a:p>
          <a:p>
            <a:endParaRPr lang="en-US" sz="1400" dirty="0"/>
          </a:p>
        </p:txBody>
      </p:sp>
      <p:sp>
        <p:nvSpPr>
          <p:cNvPr id="7" name="Slide Number Placeholder 6">
            <a:extLst>
              <a:ext uri="{FF2B5EF4-FFF2-40B4-BE49-F238E27FC236}">
                <a16:creationId xmlns:a16="http://schemas.microsoft.com/office/drawing/2014/main" id="{210B0CDA-5C8D-6063-DB2C-68F59F7E17F6}"/>
              </a:ext>
            </a:extLst>
          </p:cNvPr>
          <p:cNvSpPr>
            <a:spLocks noGrp="1"/>
          </p:cNvSpPr>
          <p:nvPr>
            <p:ph type="sldNum" sz="quarter" idx="12"/>
          </p:nvPr>
        </p:nvSpPr>
        <p:spPr/>
        <p:txBody>
          <a:bodyPr/>
          <a:lstStyle/>
          <a:p>
            <a:fld id="{F8E28480-1C08-4458-AD97-0283E6FFD09D}" type="slidenum">
              <a:rPr lang="en-US" smtClean="0"/>
              <a:t>16</a:t>
            </a:fld>
            <a:endParaRPr lang="en-US"/>
          </a:p>
        </p:txBody>
      </p:sp>
      <p:sp>
        <p:nvSpPr>
          <p:cNvPr id="10" name="TextBox 9">
            <a:extLst>
              <a:ext uri="{FF2B5EF4-FFF2-40B4-BE49-F238E27FC236}">
                <a16:creationId xmlns:a16="http://schemas.microsoft.com/office/drawing/2014/main" id="{20EA10A7-41DB-1601-AC83-9CAFCE76853B}"/>
              </a:ext>
            </a:extLst>
          </p:cNvPr>
          <p:cNvSpPr txBox="1"/>
          <p:nvPr/>
        </p:nvSpPr>
        <p:spPr>
          <a:xfrm>
            <a:off x="-290528" y="5972493"/>
            <a:ext cx="6101080" cy="567848"/>
          </a:xfrm>
          <a:prstGeom prst="rect">
            <a:avLst/>
          </a:prstGeom>
          <a:noFill/>
        </p:spPr>
        <p:txBody>
          <a:bodyPr wrap="square">
            <a:spAutoFit/>
          </a:bodyPr>
          <a:lstStyle/>
          <a:p>
            <a:pPr marL="457200" marR="0" algn="ctr">
              <a:lnSpc>
                <a:spcPct val="200000"/>
              </a:lnSpc>
              <a:spcBef>
                <a:spcPts val="0"/>
              </a:spcBef>
              <a:spcAft>
                <a:spcPts val="0"/>
              </a:spcAft>
            </a:pPr>
            <a:r>
              <a:rPr lang="en-US" sz="1800" i="1" dirty="0">
                <a:solidFill>
                  <a:srgbClr val="8496B0"/>
                </a:solidFill>
                <a:effectLst/>
                <a:latin typeface="Times New Roman" panose="02020603050405020304" pitchFamily="18" charset="0"/>
                <a:ea typeface="DengXian" panose="02010600030101010101" pitchFamily="2" charset="-122"/>
                <a:cs typeface="Arial" panose="020B0604020202020204" pitchFamily="34" charset="0"/>
              </a:rPr>
              <a:t>Figure11.Regression Model</a:t>
            </a:r>
            <a:endParaRPr lang="en-US" sz="1800" dirty="0">
              <a:effectLst/>
              <a:latin typeface="DengXian" panose="02010600030101010101" pitchFamily="2" charset="-122"/>
              <a:ea typeface="DengXian" panose="02010600030101010101" pitchFamily="2" charset="-122"/>
              <a:cs typeface="Arial" panose="020B0604020202020204" pitchFamily="34" charset="0"/>
            </a:endParaRPr>
          </a:p>
        </p:txBody>
      </p:sp>
      <p:pic>
        <p:nvPicPr>
          <p:cNvPr id="4" name="Picture 3">
            <a:extLst>
              <a:ext uri="{FF2B5EF4-FFF2-40B4-BE49-F238E27FC236}">
                <a16:creationId xmlns:a16="http://schemas.microsoft.com/office/drawing/2014/main" id="{B62E9F94-B03B-3A03-B19C-8AB76F4CAFA9}"/>
              </a:ext>
            </a:extLst>
          </p:cNvPr>
          <p:cNvPicPr>
            <a:picLocks noChangeAspect="1"/>
          </p:cNvPicPr>
          <p:nvPr/>
        </p:nvPicPr>
        <p:blipFill rotWithShape="1">
          <a:blip r:embed="rId2"/>
          <a:srcRect r="4133" b="7315"/>
          <a:stretch/>
        </p:blipFill>
        <p:spPr>
          <a:xfrm>
            <a:off x="987196" y="1178559"/>
            <a:ext cx="4702403" cy="4899152"/>
          </a:xfrm>
          <a:prstGeom prst="rect">
            <a:avLst/>
          </a:prstGeom>
        </p:spPr>
      </p:pic>
    </p:spTree>
    <p:extLst>
      <p:ext uri="{BB962C8B-B14F-4D97-AF65-F5344CB8AC3E}">
        <p14:creationId xmlns:p14="http://schemas.microsoft.com/office/powerpoint/2010/main" val="40959569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D3FF0-E401-AB24-15A8-CB66DB8964C6}"/>
              </a:ext>
            </a:extLst>
          </p:cNvPr>
          <p:cNvSpPr>
            <a:spLocks noGrp="1"/>
          </p:cNvSpPr>
          <p:nvPr>
            <p:ph type="title"/>
          </p:nvPr>
        </p:nvSpPr>
        <p:spPr/>
        <p:txBody>
          <a:bodyPr/>
          <a:lstStyle/>
          <a:p>
            <a:r>
              <a:rPr lang="en-US" dirty="0"/>
              <a:t>Conclusion</a:t>
            </a:r>
          </a:p>
        </p:txBody>
      </p:sp>
      <p:sp>
        <p:nvSpPr>
          <p:cNvPr id="4" name="Content Placeholder 3">
            <a:extLst>
              <a:ext uri="{FF2B5EF4-FFF2-40B4-BE49-F238E27FC236}">
                <a16:creationId xmlns:a16="http://schemas.microsoft.com/office/drawing/2014/main" id="{E1C95D2E-4D50-3463-FA24-491F27E17234}"/>
              </a:ext>
            </a:extLst>
          </p:cNvPr>
          <p:cNvSpPr>
            <a:spLocks noGrp="1"/>
          </p:cNvSpPr>
          <p:nvPr>
            <p:ph sz="half" idx="2"/>
          </p:nvPr>
        </p:nvSpPr>
        <p:spPr>
          <a:xfrm>
            <a:off x="839788" y="1702435"/>
            <a:ext cx="5157787" cy="3245485"/>
          </a:xfrm>
        </p:spPr>
        <p:txBody>
          <a:bodyPr>
            <a:normAutofit fontScale="92500" lnSpcReduction="20000"/>
          </a:bodyPr>
          <a:lstStyle/>
          <a:p>
            <a:pPr algn="l">
              <a:buFont typeface="+mj-lt"/>
              <a:buAutoNum type="arabicPeriod"/>
            </a:pPr>
            <a:r>
              <a:rPr lang="en-US" b="0" i="0" dirty="0">
                <a:solidFill>
                  <a:srgbClr val="374151"/>
                </a:solidFill>
                <a:effectLst/>
              </a:rPr>
              <a:t>The analysis of the 2015 flight delay and cancellation dataset revealed important insights into patterns and characteristics, contributing to improved air travel efficiency and reliability.</a:t>
            </a:r>
          </a:p>
          <a:p>
            <a:pPr algn="l">
              <a:buFont typeface="+mj-lt"/>
              <a:buAutoNum type="arabicPeriod"/>
            </a:pPr>
            <a:r>
              <a:rPr lang="en-US" b="0" i="0" dirty="0">
                <a:solidFill>
                  <a:srgbClr val="374151"/>
                </a:solidFill>
                <a:effectLst/>
              </a:rPr>
              <a:t>Departure delay analysis showed that flights tend to depart slightly </a:t>
            </a:r>
            <a:r>
              <a:rPr lang="en-US" dirty="0">
                <a:solidFill>
                  <a:srgbClr val="374151"/>
                </a:solidFill>
              </a:rPr>
              <a:t>later </a:t>
            </a:r>
            <a:r>
              <a:rPr lang="en-US" b="0" i="0" dirty="0">
                <a:solidFill>
                  <a:srgbClr val="374151"/>
                </a:solidFill>
                <a:effectLst/>
              </a:rPr>
              <a:t>on average, but with significant variability. Understanding these patterns can help optimize departure schedules and operational efficiency.</a:t>
            </a:r>
          </a:p>
          <a:p>
            <a:endParaRPr lang="en-US" dirty="0"/>
          </a:p>
        </p:txBody>
      </p:sp>
      <p:sp>
        <p:nvSpPr>
          <p:cNvPr id="6" name="Content Placeholder 5">
            <a:extLst>
              <a:ext uri="{FF2B5EF4-FFF2-40B4-BE49-F238E27FC236}">
                <a16:creationId xmlns:a16="http://schemas.microsoft.com/office/drawing/2014/main" id="{7A231AF5-D45E-76B6-7BC4-2D38343E26EB}"/>
              </a:ext>
            </a:extLst>
          </p:cNvPr>
          <p:cNvSpPr>
            <a:spLocks noGrp="1"/>
          </p:cNvSpPr>
          <p:nvPr>
            <p:ph sz="quarter" idx="4"/>
          </p:nvPr>
        </p:nvSpPr>
        <p:spPr>
          <a:xfrm>
            <a:off x="6194427" y="1702435"/>
            <a:ext cx="5183188" cy="5019040"/>
          </a:xfrm>
        </p:spPr>
        <p:txBody>
          <a:bodyPr>
            <a:normAutofit fontScale="92500" lnSpcReduction="20000"/>
          </a:bodyPr>
          <a:lstStyle/>
          <a:p>
            <a:pPr>
              <a:buFont typeface="+mj-lt"/>
              <a:buAutoNum type="arabicPeriod" startAt="4"/>
            </a:pPr>
            <a:r>
              <a:rPr lang="en-US" b="0" i="0" dirty="0">
                <a:solidFill>
                  <a:srgbClr val="374151"/>
                </a:solidFill>
                <a:effectLst/>
              </a:rPr>
              <a:t>Variation in delay distributions among airlines highlighted differences in performance. Some airlines excelled in minimizing long delays, indicating effective operational management.</a:t>
            </a:r>
          </a:p>
          <a:p>
            <a:pPr>
              <a:buFont typeface="+mj-lt"/>
              <a:buAutoNum type="arabicPeriod" startAt="4"/>
            </a:pPr>
            <a:r>
              <a:rPr lang="en-US" dirty="0">
                <a:solidFill>
                  <a:srgbClr val="374151"/>
                </a:solidFill>
              </a:rPr>
              <a:t>Examining cancellation distributions provided insights into punctuality prioritization, with different airlines demonstrating varying levels of focus on punctuality.</a:t>
            </a:r>
          </a:p>
        </p:txBody>
      </p:sp>
      <p:sp>
        <p:nvSpPr>
          <p:cNvPr id="7" name="Slide Number Placeholder 6">
            <a:extLst>
              <a:ext uri="{FF2B5EF4-FFF2-40B4-BE49-F238E27FC236}">
                <a16:creationId xmlns:a16="http://schemas.microsoft.com/office/drawing/2014/main" id="{BCF422DE-2D36-E27F-D1DC-EC0758770B03}"/>
              </a:ext>
            </a:extLst>
          </p:cNvPr>
          <p:cNvSpPr>
            <a:spLocks noGrp="1"/>
          </p:cNvSpPr>
          <p:nvPr>
            <p:ph type="sldNum" sz="quarter" idx="12"/>
          </p:nvPr>
        </p:nvSpPr>
        <p:spPr/>
        <p:txBody>
          <a:bodyPr/>
          <a:lstStyle/>
          <a:p>
            <a:fld id="{F8E28480-1C08-4458-AD97-0283E6FFD09D}" type="slidenum">
              <a:rPr lang="en-US" smtClean="0"/>
              <a:t>17</a:t>
            </a:fld>
            <a:endParaRPr lang="en-US"/>
          </a:p>
        </p:txBody>
      </p:sp>
      <p:sp>
        <p:nvSpPr>
          <p:cNvPr id="3" name="TextBox 2">
            <a:extLst>
              <a:ext uri="{FF2B5EF4-FFF2-40B4-BE49-F238E27FC236}">
                <a16:creationId xmlns:a16="http://schemas.microsoft.com/office/drawing/2014/main" id="{7C6A0A3B-3786-46CA-9150-C951DAF6E627}"/>
              </a:ext>
            </a:extLst>
          </p:cNvPr>
          <p:cNvSpPr txBox="1"/>
          <p:nvPr/>
        </p:nvSpPr>
        <p:spPr>
          <a:xfrm>
            <a:off x="1066956" y="4891405"/>
            <a:ext cx="10310660" cy="1877437"/>
          </a:xfrm>
          <a:prstGeom prst="rect">
            <a:avLst/>
          </a:prstGeom>
          <a:noFill/>
        </p:spPr>
        <p:txBody>
          <a:bodyPr wrap="square" rtlCol="0">
            <a:spAutoFit/>
          </a:bodyPr>
          <a:lstStyle/>
          <a:p>
            <a:r>
              <a:rPr lang="en-US" sz="2200" dirty="0">
                <a:solidFill>
                  <a:srgbClr val="374151"/>
                </a:solidFill>
                <a:latin typeface="+mj-lt"/>
              </a:rPr>
              <a:t>Additionally, the analysis identified significant relationships between various factors    </a:t>
            </a:r>
          </a:p>
          <a:p>
            <a:r>
              <a:rPr lang="en-US" sz="1600" dirty="0">
                <a:solidFill>
                  <a:srgbClr val="555555"/>
                </a:solidFill>
                <a:latin typeface="Source Code Pro" panose="020B0509030403020204" pitchFamily="49" charset="0"/>
              </a:rPr>
              <a:t>(</a:t>
            </a:r>
            <a:r>
              <a:rPr lang="en-US" sz="1600" b="0" i="0" dirty="0">
                <a:solidFill>
                  <a:srgbClr val="555555"/>
                </a:solidFill>
                <a:effectLst/>
                <a:latin typeface="Source Code Pro" panose="020B0509030403020204" pitchFamily="49" charset="0"/>
              </a:rPr>
              <a:t>DISTANCE, AIRLINE ,ORIGIN_AIRPORT ,AIR_SYSTEM_DELAY ,SECURITY_DELAY, AIRLINE_DELAY ,LATE_AIRCRAFT_DELAY, WEATHER_DELAY)</a:t>
            </a:r>
            <a:endParaRPr lang="en-US" sz="1600" dirty="0">
              <a:solidFill>
                <a:srgbClr val="374151"/>
              </a:solidFill>
              <a:latin typeface="+mj-lt"/>
            </a:endParaRPr>
          </a:p>
          <a:p>
            <a:r>
              <a:rPr lang="en-US" sz="2200" dirty="0">
                <a:solidFill>
                  <a:srgbClr val="374151"/>
                </a:solidFill>
                <a:latin typeface="+mj-lt"/>
              </a:rPr>
              <a:t> and the response variable </a:t>
            </a:r>
            <a:r>
              <a:rPr lang="en-US" sz="1600" dirty="0">
                <a:solidFill>
                  <a:srgbClr val="555555"/>
                </a:solidFill>
                <a:latin typeface="Source Code Pro" panose="020B0509030403020204" pitchFamily="49" charset="0"/>
              </a:rPr>
              <a:t>(DEPARTURE_DELAY) </a:t>
            </a:r>
            <a:r>
              <a:rPr lang="en-US" sz="2200" dirty="0">
                <a:solidFill>
                  <a:srgbClr val="374151"/>
                </a:solidFill>
                <a:latin typeface="+mj-lt"/>
              </a:rPr>
              <a:t>with the regression model demonstrating good predictive capability. </a:t>
            </a:r>
          </a:p>
          <a:p>
            <a:endParaRPr lang="en-US" dirty="0"/>
          </a:p>
        </p:txBody>
      </p:sp>
    </p:spTree>
    <p:extLst>
      <p:ext uri="{BB962C8B-B14F-4D97-AF65-F5344CB8AC3E}">
        <p14:creationId xmlns:p14="http://schemas.microsoft.com/office/powerpoint/2010/main" val="8593295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F0FBBFC-C35A-E2FE-99E3-56E1DC4B5EED}"/>
              </a:ext>
            </a:extLst>
          </p:cNvPr>
          <p:cNvSpPr>
            <a:spLocks noGrp="1"/>
          </p:cNvSpPr>
          <p:nvPr>
            <p:ph type="sldNum" sz="quarter" idx="12"/>
          </p:nvPr>
        </p:nvSpPr>
        <p:spPr/>
        <p:txBody>
          <a:bodyPr/>
          <a:lstStyle/>
          <a:p>
            <a:fld id="{F8E28480-1C08-4458-AD97-0283E6FFD09D}" type="slidenum">
              <a:rPr lang="en-US" smtClean="0"/>
              <a:t>18</a:t>
            </a:fld>
            <a:endParaRPr lang="en-US"/>
          </a:p>
        </p:txBody>
      </p:sp>
      <p:sp>
        <p:nvSpPr>
          <p:cNvPr id="8" name="TextBox 7">
            <a:extLst>
              <a:ext uri="{FF2B5EF4-FFF2-40B4-BE49-F238E27FC236}">
                <a16:creationId xmlns:a16="http://schemas.microsoft.com/office/drawing/2014/main" id="{2304A981-3F2B-C0F1-8F0A-FF7431CBE2F7}"/>
              </a:ext>
            </a:extLst>
          </p:cNvPr>
          <p:cNvSpPr txBox="1"/>
          <p:nvPr/>
        </p:nvSpPr>
        <p:spPr>
          <a:xfrm>
            <a:off x="4267486" y="2397760"/>
            <a:ext cx="3657027" cy="1631216"/>
          </a:xfrm>
          <a:prstGeom prst="rect">
            <a:avLst/>
          </a:prstGeom>
          <a:noFill/>
        </p:spPr>
        <p:txBody>
          <a:bodyPr wrap="none" rtlCol="0">
            <a:spAutoFit/>
          </a:bodyPr>
          <a:lstStyle/>
          <a:p>
            <a:pPr algn="ctr"/>
            <a:r>
              <a:rPr lang="en-US" sz="6000" dirty="0">
                <a:latin typeface="+mj-lt"/>
              </a:rPr>
              <a:t>Thank you!</a:t>
            </a:r>
          </a:p>
          <a:p>
            <a:pPr algn="ctr"/>
            <a:r>
              <a:rPr lang="en-US" sz="4000" dirty="0">
                <a:latin typeface="+mj-lt"/>
              </a:rPr>
              <a:t>Questions?</a:t>
            </a:r>
          </a:p>
        </p:txBody>
      </p:sp>
    </p:spTree>
    <p:extLst>
      <p:ext uri="{BB962C8B-B14F-4D97-AF65-F5344CB8AC3E}">
        <p14:creationId xmlns:p14="http://schemas.microsoft.com/office/powerpoint/2010/main" val="2060345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97B3C-B7E3-F785-67F1-64023FC41B06}"/>
              </a:ext>
            </a:extLst>
          </p:cNvPr>
          <p:cNvSpPr>
            <a:spLocks noGrp="1"/>
          </p:cNvSpPr>
          <p:nvPr>
            <p:ph type="ctrTitle"/>
          </p:nvPr>
        </p:nvSpPr>
        <p:spPr>
          <a:xfrm>
            <a:off x="2699657" y="177860"/>
            <a:ext cx="8115300" cy="3046228"/>
          </a:xfrm>
        </p:spPr>
        <p:txBody>
          <a:bodyPr>
            <a:normAutofit/>
          </a:bodyPr>
          <a:lstStyle/>
          <a:p>
            <a:pPr marL="0" marR="0"/>
            <a:r>
              <a:rPr lang="en-US" sz="2400" b="1" dirty="0">
                <a:solidFill>
                  <a:srgbClr val="28231E"/>
                </a:solidFill>
                <a:effectLst/>
                <a:ea typeface="Times New Roman" panose="02020603050405020304" pitchFamily="18" charset="0"/>
              </a:rPr>
              <a:t>Big Data Method Group Project</a:t>
            </a:r>
            <a:br>
              <a:rPr lang="en-US" sz="2400" dirty="0">
                <a:solidFill>
                  <a:srgbClr val="28231E"/>
                </a:solidFill>
                <a:effectLst/>
                <a:ea typeface="Times New Roman" panose="02020603050405020304" pitchFamily="18" charset="0"/>
              </a:rPr>
            </a:br>
            <a:r>
              <a:rPr lang="en-US" b="1" dirty="0">
                <a:solidFill>
                  <a:srgbClr val="28231E"/>
                </a:solidFill>
                <a:effectLst/>
                <a:ea typeface="Times New Roman" panose="02020603050405020304" pitchFamily="18" charset="0"/>
              </a:rPr>
              <a:t>ALY6110</a:t>
            </a:r>
            <a:br>
              <a:rPr lang="en-US" sz="2800" dirty="0">
                <a:solidFill>
                  <a:srgbClr val="28231E"/>
                </a:solidFill>
                <a:effectLst/>
                <a:ea typeface="Times New Roman" panose="02020603050405020304" pitchFamily="18" charset="0"/>
              </a:rPr>
            </a:br>
            <a:r>
              <a:rPr lang="en-US" sz="2800" b="1" dirty="0">
                <a:solidFill>
                  <a:srgbClr val="28231E"/>
                </a:solidFill>
                <a:effectLst/>
                <a:ea typeface="Times New Roman" panose="02020603050405020304" pitchFamily="18" charset="0"/>
              </a:rPr>
              <a:t> </a:t>
            </a:r>
            <a:br>
              <a:rPr lang="en-US" sz="2400" dirty="0">
                <a:solidFill>
                  <a:srgbClr val="28231E"/>
                </a:solidFill>
                <a:effectLst/>
                <a:ea typeface="Times New Roman" panose="02020603050405020304" pitchFamily="18" charset="0"/>
              </a:rPr>
            </a:br>
            <a:r>
              <a:rPr lang="en-US" sz="2000" b="1" dirty="0">
                <a:solidFill>
                  <a:srgbClr val="28231E"/>
                </a:solidFill>
                <a:effectLst/>
                <a:ea typeface="Times New Roman" panose="02020603050405020304" pitchFamily="18" charset="0"/>
              </a:rPr>
              <a:t>Professor: Anis Sharafoddini</a:t>
            </a:r>
            <a:br>
              <a:rPr lang="en-US" dirty="0">
                <a:solidFill>
                  <a:schemeClr val="bg2">
                    <a:lumMod val="25000"/>
                  </a:schemeClr>
                </a:solidFill>
                <a:effectLst/>
                <a:latin typeface="Times New Roman" panose="02020603050405020304" pitchFamily="18" charset="0"/>
                <a:ea typeface="Times New Roman" panose="02020603050405020304" pitchFamily="18" charset="0"/>
              </a:rPr>
            </a:br>
            <a:endParaRPr lang="en-US" dirty="0"/>
          </a:p>
        </p:txBody>
      </p:sp>
      <p:sp>
        <p:nvSpPr>
          <p:cNvPr id="8" name="Slide Number Placeholder 7">
            <a:extLst>
              <a:ext uri="{FF2B5EF4-FFF2-40B4-BE49-F238E27FC236}">
                <a16:creationId xmlns:a16="http://schemas.microsoft.com/office/drawing/2014/main" id="{835ED711-6D4D-65CA-CE60-EB3C88573EA3}"/>
              </a:ext>
            </a:extLst>
          </p:cNvPr>
          <p:cNvSpPr>
            <a:spLocks noGrp="1"/>
          </p:cNvSpPr>
          <p:nvPr>
            <p:ph type="sldNum" sz="quarter" idx="12"/>
          </p:nvPr>
        </p:nvSpPr>
        <p:spPr/>
        <p:txBody>
          <a:bodyPr/>
          <a:lstStyle/>
          <a:p>
            <a:fld id="{F8E28480-1C08-4458-AD97-0283E6FFD09D}" type="slidenum">
              <a:rPr lang="en-US" smtClean="0"/>
              <a:t>2</a:t>
            </a:fld>
            <a:endParaRPr lang="en-US" dirty="0"/>
          </a:p>
        </p:txBody>
      </p:sp>
      <p:sp>
        <p:nvSpPr>
          <p:cNvPr id="5" name="Rectangle 4">
            <a:extLst>
              <a:ext uri="{FF2B5EF4-FFF2-40B4-BE49-F238E27FC236}">
                <a16:creationId xmlns:a16="http://schemas.microsoft.com/office/drawing/2014/main" id="{B167718A-24C5-1BD3-7C6D-81D3EF33C5B5}"/>
              </a:ext>
            </a:extLst>
          </p:cNvPr>
          <p:cNvSpPr/>
          <p:nvPr/>
        </p:nvSpPr>
        <p:spPr>
          <a:xfrm>
            <a:off x="0" y="6760029"/>
            <a:ext cx="12192000" cy="91826"/>
          </a:xfrm>
          <a:prstGeom prst="rect">
            <a:avLst/>
          </a:prstGeom>
          <a:solidFill>
            <a:srgbClr val="62657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457C48F-00EB-719F-8EAF-79137FF7EF8A}"/>
              </a:ext>
            </a:extLst>
          </p:cNvPr>
          <p:cNvSpPr/>
          <p:nvPr/>
        </p:nvSpPr>
        <p:spPr>
          <a:xfrm>
            <a:off x="0" y="0"/>
            <a:ext cx="12192000" cy="91826"/>
          </a:xfrm>
          <a:prstGeom prst="rect">
            <a:avLst/>
          </a:prstGeom>
          <a:solidFill>
            <a:srgbClr val="62657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7EDFAA3-E834-6132-5822-2738B0EF24C9}"/>
              </a:ext>
            </a:extLst>
          </p:cNvPr>
          <p:cNvPicPr>
            <a:picLocks noChangeAspect="1"/>
          </p:cNvPicPr>
          <p:nvPr/>
        </p:nvPicPr>
        <p:blipFill>
          <a:blip r:embed="rId2"/>
          <a:stretch>
            <a:fillRect/>
          </a:stretch>
        </p:blipFill>
        <p:spPr>
          <a:xfrm>
            <a:off x="1344385" y="1160604"/>
            <a:ext cx="1443623" cy="1462744"/>
          </a:xfrm>
          <a:prstGeom prst="rect">
            <a:avLst/>
          </a:prstGeom>
          <a:solidFill>
            <a:schemeClr val="tx2">
              <a:lumMod val="75000"/>
              <a:lumOff val="25000"/>
            </a:schemeClr>
          </a:solidFill>
        </p:spPr>
      </p:pic>
      <p:sp>
        <p:nvSpPr>
          <p:cNvPr id="9" name="TextBox 8">
            <a:extLst>
              <a:ext uri="{FF2B5EF4-FFF2-40B4-BE49-F238E27FC236}">
                <a16:creationId xmlns:a16="http://schemas.microsoft.com/office/drawing/2014/main" id="{461154F2-02E1-BE63-2FD4-DD23F8645D74}"/>
              </a:ext>
            </a:extLst>
          </p:cNvPr>
          <p:cNvSpPr txBox="1"/>
          <p:nvPr/>
        </p:nvSpPr>
        <p:spPr>
          <a:xfrm>
            <a:off x="3430406" y="3763336"/>
            <a:ext cx="3886200" cy="2528897"/>
          </a:xfrm>
          <a:prstGeom prst="rect">
            <a:avLst/>
          </a:prstGeom>
          <a:noFill/>
        </p:spPr>
        <p:txBody>
          <a:bodyPr wrap="square" rtlCol="0">
            <a:spAutoFit/>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kern="100" dirty="0">
                <a:solidFill>
                  <a:srgbClr val="28231E"/>
                </a:solidFill>
                <a:effectLst/>
                <a:latin typeface="+mj-lt"/>
                <a:ea typeface="Times New Roman" panose="02020603050405020304" pitchFamily="18" charset="0"/>
                <a:cs typeface="Times New Roman" panose="02020603050405020304" pitchFamily="18" charset="0"/>
              </a:rPr>
              <a:t>Farhan Khaliq</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kern="100" dirty="0">
                <a:solidFill>
                  <a:srgbClr val="28231E"/>
                </a:solidFill>
                <a:effectLst/>
                <a:latin typeface="+mj-lt"/>
                <a:ea typeface="Times New Roman" panose="02020603050405020304" pitchFamily="18" charset="0"/>
                <a:cs typeface="Times New Roman" panose="02020603050405020304" pitchFamily="18" charset="0"/>
              </a:rPr>
              <a:t>Joumana Obeid</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kern="100" dirty="0">
                <a:solidFill>
                  <a:srgbClr val="28231E"/>
                </a:solidFill>
                <a:effectLst/>
                <a:latin typeface="+mj-lt"/>
                <a:ea typeface="Times New Roman" panose="02020603050405020304" pitchFamily="18" charset="0"/>
                <a:cs typeface="Times New Roman" panose="02020603050405020304" pitchFamily="18" charset="0"/>
              </a:rPr>
              <a:t>Aashish Punjabi</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kern="100" dirty="0">
                <a:solidFill>
                  <a:srgbClr val="28231E"/>
                </a:solidFill>
                <a:effectLst/>
                <a:latin typeface="+mj-lt"/>
                <a:ea typeface="Times New Roman" panose="02020603050405020304" pitchFamily="18" charset="0"/>
                <a:cs typeface="Times New Roman" panose="02020603050405020304" pitchFamily="18" charset="0"/>
              </a:rPr>
              <a:t>Siyan Shen</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kern="100" dirty="0">
                <a:solidFill>
                  <a:srgbClr val="28231E"/>
                </a:solidFill>
                <a:effectLst/>
                <a:latin typeface="+mj-lt"/>
                <a:ea typeface="Times New Roman" panose="02020603050405020304" pitchFamily="18" charset="0"/>
                <a:cs typeface="Times New Roman" panose="02020603050405020304" pitchFamily="18" charset="0"/>
              </a:rPr>
              <a:t>Thu Tran</a:t>
            </a:r>
          </a:p>
          <a:p>
            <a:endParaRPr lang="en-US" dirty="0"/>
          </a:p>
        </p:txBody>
      </p:sp>
      <p:sp>
        <p:nvSpPr>
          <p:cNvPr id="10" name="TextBox 9">
            <a:extLst>
              <a:ext uri="{FF2B5EF4-FFF2-40B4-BE49-F238E27FC236}">
                <a16:creationId xmlns:a16="http://schemas.microsoft.com/office/drawing/2014/main" id="{5D9559D1-3CCA-7773-FED8-AFD354E262AE}"/>
              </a:ext>
            </a:extLst>
          </p:cNvPr>
          <p:cNvSpPr txBox="1"/>
          <p:nvPr/>
        </p:nvSpPr>
        <p:spPr>
          <a:xfrm>
            <a:off x="9503591" y="5847823"/>
            <a:ext cx="1428981" cy="646331"/>
          </a:xfrm>
          <a:prstGeom prst="rect">
            <a:avLst/>
          </a:prstGeom>
          <a:noFill/>
        </p:spPr>
        <p:txBody>
          <a:bodyPr wrap="none" rtlCol="0">
            <a:spAutoFit/>
          </a:bodyPr>
          <a:lstStyle/>
          <a:p>
            <a:r>
              <a:rPr lang="en-US" sz="1800" dirty="0">
                <a:solidFill>
                  <a:srgbClr val="28231E"/>
                </a:solidFill>
                <a:effectLst/>
                <a:latin typeface="+mj-lt"/>
                <a:ea typeface="Times New Roman" panose="02020603050405020304" pitchFamily="18" charset="0"/>
              </a:rPr>
              <a:t>July 1</a:t>
            </a:r>
            <a:r>
              <a:rPr lang="en-US" sz="1800" baseline="30000" dirty="0">
                <a:solidFill>
                  <a:srgbClr val="28231E"/>
                </a:solidFill>
                <a:effectLst/>
                <a:latin typeface="+mj-lt"/>
                <a:ea typeface="Times New Roman" panose="02020603050405020304" pitchFamily="18" charset="0"/>
              </a:rPr>
              <a:t>st</a:t>
            </a:r>
            <a:r>
              <a:rPr lang="en-US" sz="1800" dirty="0">
                <a:solidFill>
                  <a:srgbClr val="28231E"/>
                </a:solidFill>
                <a:effectLst/>
                <a:latin typeface="+mj-lt"/>
                <a:ea typeface="Times New Roman" panose="02020603050405020304" pitchFamily="18" charset="0"/>
              </a:rPr>
              <a:t> , 2023</a:t>
            </a:r>
          </a:p>
          <a:p>
            <a:endParaRPr lang="en-US" dirty="0"/>
          </a:p>
        </p:txBody>
      </p:sp>
    </p:spTree>
    <p:extLst>
      <p:ext uri="{BB962C8B-B14F-4D97-AF65-F5344CB8AC3E}">
        <p14:creationId xmlns:p14="http://schemas.microsoft.com/office/powerpoint/2010/main" val="3061287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97E19-5F14-1341-C1C2-4ABE8A7B9EE8}"/>
              </a:ext>
            </a:extLst>
          </p:cNvPr>
          <p:cNvSpPr>
            <a:spLocks noGrp="1"/>
          </p:cNvSpPr>
          <p:nvPr>
            <p:ph type="title"/>
          </p:nvPr>
        </p:nvSpPr>
        <p:spPr>
          <a:xfrm>
            <a:off x="1371600" y="685800"/>
            <a:ext cx="9486900" cy="1061720"/>
          </a:xfrm>
        </p:spPr>
        <p:txBody>
          <a:bodyPr/>
          <a:lstStyle/>
          <a:p>
            <a:r>
              <a:rPr lang="en-US" dirty="0"/>
              <a:t>Executive Summary</a:t>
            </a:r>
          </a:p>
        </p:txBody>
      </p:sp>
      <p:sp>
        <p:nvSpPr>
          <p:cNvPr id="3" name="Content Placeholder 2">
            <a:extLst>
              <a:ext uri="{FF2B5EF4-FFF2-40B4-BE49-F238E27FC236}">
                <a16:creationId xmlns:a16="http://schemas.microsoft.com/office/drawing/2014/main" id="{941944C8-28C4-3102-51DE-72D6F96EE36A}"/>
              </a:ext>
            </a:extLst>
          </p:cNvPr>
          <p:cNvSpPr>
            <a:spLocks noGrp="1"/>
          </p:cNvSpPr>
          <p:nvPr>
            <p:ph idx="1"/>
          </p:nvPr>
        </p:nvSpPr>
        <p:spPr>
          <a:xfrm>
            <a:off x="1442720" y="1879600"/>
            <a:ext cx="9845040" cy="4476750"/>
          </a:xfrm>
        </p:spPr>
        <p:txBody>
          <a:bodyPr>
            <a:noAutofit/>
          </a:bodyPr>
          <a:lstStyle/>
          <a:p>
            <a:r>
              <a:rPr lang="en-US" sz="2000" dirty="0"/>
              <a:t>The average </a:t>
            </a:r>
            <a:r>
              <a:rPr lang="en-US" sz="2000" b="1" dirty="0"/>
              <a:t>departure delay </a:t>
            </a:r>
            <a:r>
              <a:rPr lang="en-US" sz="2000" dirty="0"/>
              <a:t>is approximately </a:t>
            </a:r>
            <a:r>
              <a:rPr lang="en-US" sz="2000" b="1" dirty="0"/>
              <a:t>9.37.</a:t>
            </a:r>
          </a:p>
          <a:p>
            <a:r>
              <a:rPr lang="en-US" sz="2000" dirty="0"/>
              <a:t>The most common </a:t>
            </a:r>
            <a:r>
              <a:rPr lang="en-US" sz="2000" b="1" dirty="0"/>
              <a:t>cancellation</a:t>
            </a:r>
            <a:r>
              <a:rPr lang="en-US" sz="2000" dirty="0"/>
              <a:t> reasons across all airlines are "Weather," and "Airline/Carrier“.</a:t>
            </a:r>
          </a:p>
          <a:p>
            <a:r>
              <a:rPr lang="en-US" sz="2000" dirty="0">
                <a:solidFill>
                  <a:schemeClr val="tx2"/>
                </a:solidFill>
                <a:latin typeface="+mj-lt"/>
                <a:cs typeface="Times New Roman" panose="02020603050405020304" pitchFamily="18" charset="0"/>
              </a:rPr>
              <a:t>The most common reasons for </a:t>
            </a:r>
            <a:r>
              <a:rPr lang="en-US" sz="2000" b="1" dirty="0">
                <a:solidFill>
                  <a:schemeClr val="tx2"/>
                </a:solidFill>
                <a:latin typeface="+mj-lt"/>
                <a:cs typeface="Times New Roman" panose="02020603050405020304" pitchFamily="18" charset="0"/>
              </a:rPr>
              <a:t>delays</a:t>
            </a:r>
            <a:r>
              <a:rPr lang="en-US" sz="2000" dirty="0">
                <a:solidFill>
                  <a:schemeClr val="tx2"/>
                </a:solidFill>
                <a:latin typeface="+mj-lt"/>
                <a:cs typeface="Times New Roman" panose="02020603050405020304" pitchFamily="18" charset="0"/>
              </a:rPr>
              <a:t> are :”Air System Delay” and “Airline Delay”</a:t>
            </a:r>
          </a:p>
          <a:p>
            <a:endParaRPr lang="en-US" sz="2000" dirty="0"/>
          </a:p>
          <a:p>
            <a:r>
              <a:rPr lang="en-US" sz="2000" dirty="0"/>
              <a:t>Even though </a:t>
            </a:r>
            <a:r>
              <a:rPr lang="en-US" sz="2000" b="1" dirty="0"/>
              <a:t>Southwest Airlines (WN) </a:t>
            </a:r>
            <a:r>
              <a:rPr lang="en-US" sz="2000" dirty="0"/>
              <a:t>recorded the most delays, its delays exceeding 45 minutes are 4 times less than delays between 5 and 45 minutes.</a:t>
            </a:r>
          </a:p>
          <a:p>
            <a:endParaRPr lang="en-US" sz="2000" dirty="0"/>
          </a:p>
          <a:p>
            <a:r>
              <a:rPr lang="en-US" sz="2000" dirty="0"/>
              <a:t>the analysis identified significant relationships between various factors (DISTANCE, AIRLINE ,ORIGIN_AIRPORT ,AIR_SYSTEM_DELAY ,SECURITY_DELAY, AIRLINE_DELAY ,LATE_AIRCRAFT_DELAY, WEATHER_DELAY) and (DEPARTURE_DELAY)</a:t>
            </a:r>
          </a:p>
          <a:p>
            <a:endParaRPr lang="en-US" sz="2000" dirty="0"/>
          </a:p>
        </p:txBody>
      </p:sp>
      <p:sp>
        <p:nvSpPr>
          <p:cNvPr id="4" name="Slide Number Placeholder 3">
            <a:extLst>
              <a:ext uri="{FF2B5EF4-FFF2-40B4-BE49-F238E27FC236}">
                <a16:creationId xmlns:a16="http://schemas.microsoft.com/office/drawing/2014/main" id="{4E7322B4-6FB7-D01C-9F70-D9E969060907}"/>
              </a:ext>
            </a:extLst>
          </p:cNvPr>
          <p:cNvSpPr>
            <a:spLocks noGrp="1"/>
          </p:cNvSpPr>
          <p:nvPr>
            <p:ph type="sldNum" sz="quarter" idx="12"/>
          </p:nvPr>
        </p:nvSpPr>
        <p:spPr/>
        <p:txBody>
          <a:bodyPr/>
          <a:lstStyle/>
          <a:p>
            <a:fld id="{F8E28480-1C08-4458-AD97-0283E6FFD09D}" type="slidenum">
              <a:rPr lang="en-US" smtClean="0"/>
              <a:t>3</a:t>
            </a:fld>
            <a:endParaRPr lang="en-US"/>
          </a:p>
        </p:txBody>
      </p:sp>
    </p:spTree>
    <p:extLst>
      <p:ext uri="{BB962C8B-B14F-4D97-AF65-F5344CB8AC3E}">
        <p14:creationId xmlns:p14="http://schemas.microsoft.com/office/powerpoint/2010/main" val="2073899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7B73D-998F-747E-4D30-E9FB6CF8739E}"/>
              </a:ext>
            </a:extLst>
          </p:cNvPr>
          <p:cNvSpPr>
            <a:spLocks noGrp="1"/>
          </p:cNvSpPr>
          <p:nvPr>
            <p:ph type="title"/>
          </p:nvPr>
        </p:nvSpPr>
        <p:spPr/>
        <p:txBody>
          <a:bodyPr/>
          <a:lstStyle/>
          <a:p>
            <a:r>
              <a:rPr lang="en-US" sz="3200" cap="all" spc="300" dirty="0"/>
              <a:t>Business Problem</a:t>
            </a:r>
          </a:p>
        </p:txBody>
      </p:sp>
      <p:sp>
        <p:nvSpPr>
          <p:cNvPr id="3" name="Slide Number Placeholder 2">
            <a:extLst>
              <a:ext uri="{FF2B5EF4-FFF2-40B4-BE49-F238E27FC236}">
                <a16:creationId xmlns:a16="http://schemas.microsoft.com/office/drawing/2014/main" id="{8F254DCD-B147-6155-4E19-890B56D617E1}"/>
              </a:ext>
            </a:extLst>
          </p:cNvPr>
          <p:cNvSpPr>
            <a:spLocks noGrp="1"/>
          </p:cNvSpPr>
          <p:nvPr>
            <p:ph type="sldNum" sz="quarter" idx="12"/>
          </p:nvPr>
        </p:nvSpPr>
        <p:spPr/>
        <p:txBody>
          <a:bodyPr/>
          <a:lstStyle/>
          <a:p>
            <a:fld id="{F8E28480-1C08-4458-AD97-0283E6FFD09D}" type="slidenum">
              <a:rPr lang="en-US" smtClean="0"/>
              <a:t>4</a:t>
            </a:fld>
            <a:endParaRPr lang="en-US"/>
          </a:p>
        </p:txBody>
      </p:sp>
      <p:sp>
        <p:nvSpPr>
          <p:cNvPr id="6" name="Content Placeholder 2">
            <a:extLst>
              <a:ext uri="{FF2B5EF4-FFF2-40B4-BE49-F238E27FC236}">
                <a16:creationId xmlns:a16="http://schemas.microsoft.com/office/drawing/2014/main" id="{3F5D8504-6ABB-8C03-E1A2-73895ECCD3F4}"/>
              </a:ext>
            </a:extLst>
          </p:cNvPr>
          <p:cNvSpPr txBox="1">
            <a:spLocks/>
          </p:cNvSpPr>
          <p:nvPr/>
        </p:nvSpPr>
        <p:spPr>
          <a:xfrm>
            <a:off x="1442720" y="2254103"/>
            <a:ext cx="9415780" cy="3918098"/>
          </a:xfrm>
          <a:prstGeom prst="rect">
            <a:avLst/>
          </a:prstGeom>
        </p:spPr>
        <p:txBody>
          <a:bodyPr>
            <a:normAutofit fontScale="92500" lnSpcReduction="20000"/>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nSpc>
                <a:spcPct val="107000"/>
              </a:lnSpc>
              <a:spcBef>
                <a:spcPts val="0"/>
              </a:spcBef>
              <a:spcAft>
                <a:spcPts val="0"/>
              </a:spcAft>
              <a:buSzPts val="1000"/>
              <a:buNone/>
              <a:tabLst>
                <a:tab pos="457200" algn="l"/>
              </a:tabLst>
            </a:pPr>
            <a:r>
              <a:rPr lang="en-US" sz="2200" dirty="0"/>
              <a:t>Air travel is essential for efficient transportation, but delays and cancellations create disruptions and financial consequences. Understanding causes, and effects is crucial. Our project analyzes the 2015 flight delay dataset to uncover insights, identify patterns, and develop accurate forecasts. The dataset includes departure times, airline info, delays, and distances, offering valuable information for analysis.</a:t>
            </a:r>
          </a:p>
          <a:p>
            <a:pPr marL="0" marR="0" lvl="0" indent="0">
              <a:lnSpc>
                <a:spcPct val="107000"/>
              </a:lnSpc>
              <a:spcBef>
                <a:spcPts val="0"/>
              </a:spcBef>
              <a:spcAft>
                <a:spcPts val="0"/>
              </a:spcAft>
              <a:buSzPts val="1000"/>
              <a:buNone/>
              <a:tabLst>
                <a:tab pos="457200" algn="l"/>
              </a:tabLst>
            </a:pPr>
            <a:endParaRPr lang="en-US" sz="2200" dirty="0"/>
          </a:p>
          <a:p>
            <a:pPr marL="0" marR="0" lvl="0" indent="0">
              <a:lnSpc>
                <a:spcPct val="107000"/>
              </a:lnSpc>
              <a:spcBef>
                <a:spcPts val="0"/>
              </a:spcBef>
              <a:spcAft>
                <a:spcPts val="0"/>
              </a:spcAft>
              <a:buSzPts val="1000"/>
              <a:buNone/>
              <a:tabLst>
                <a:tab pos="457200" algn="l"/>
              </a:tabLst>
            </a:pPr>
            <a:r>
              <a:rPr lang="en-US" sz="2200" u="sng" dirty="0"/>
              <a:t>This presentation answers the following questions:</a:t>
            </a:r>
          </a:p>
          <a:p>
            <a:pPr marL="0" marR="0" lvl="0" indent="0">
              <a:lnSpc>
                <a:spcPct val="107000"/>
              </a:lnSpc>
              <a:spcBef>
                <a:spcPts val="0"/>
              </a:spcBef>
              <a:spcAft>
                <a:spcPts val="0"/>
              </a:spcAft>
              <a:buSzPts val="1000"/>
              <a:buNone/>
              <a:tabLst>
                <a:tab pos="457200" algn="l"/>
              </a:tabLst>
            </a:pPr>
            <a:endParaRPr lang="en-US" sz="2200" u="sng" dirty="0"/>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2200" dirty="0"/>
              <a:t>In the dataset, how are departure delays distributed?</a:t>
            </a: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2200" dirty="0"/>
              <a:t>What are the primary reasons for flight cancellations for each airline?</a:t>
            </a: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2200" dirty="0"/>
              <a:t>How do different airlines distribute cancellation reasons?</a:t>
            </a: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2200" dirty="0"/>
              <a:t>Predict/Forecast "</a:t>
            </a:r>
            <a:r>
              <a:rPr lang="en-US" sz="2200" dirty="0" err="1"/>
              <a:t>DEPARTURE_DELAY”,based</a:t>
            </a:r>
            <a:r>
              <a:rPr lang="en-US" sz="2200" dirty="0"/>
              <a:t> on the independent variables in the dataset.</a:t>
            </a:r>
          </a:p>
          <a:p>
            <a:pPr marL="0" indent="0">
              <a:buNone/>
            </a:pPr>
            <a:endParaRPr lang="en-US" sz="2200" dirty="0"/>
          </a:p>
          <a:p>
            <a:endParaRPr lang="en-US" sz="2200" dirty="0"/>
          </a:p>
        </p:txBody>
      </p:sp>
    </p:spTree>
    <p:extLst>
      <p:ext uri="{BB962C8B-B14F-4D97-AF65-F5344CB8AC3E}">
        <p14:creationId xmlns:p14="http://schemas.microsoft.com/office/powerpoint/2010/main" val="1911710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AEB3A-F8D6-B780-6BE5-BD7F3EA6766D}"/>
              </a:ext>
            </a:extLst>
          </p:cNvPr>
          <p:cNvSpPr>
            <a:spLocks noGrp="1"/>
          </p:cNvSpPr>
          <p:nvPr>
            <p:ph type="title"/>
          </p:nvPr>
        </p:nvSpPr>
        <p:spPr/>
        <p:txBody>
          <a:bodyPr/>
          <a:lstStyle/>
          <a:p>
            <a:r>
              <a:rPr lang="en-US" dirty="0"/>
              <a:t>Data set Overview</a:t>
            </a:r>
          </a:p>
        </p:txBody>
      </p:sp>
      <p:sp>
        <p:nvSpPr>
          <p:cNvPr id="3" name="Text Placeholder 2">
            <a:extLst>
              <a:ext uri="{FF2B5EF4-FFF2-40B4-BE49-F238E27FC236}">
                <a16:creationId xmlns:a16="http://schemas.microsoft.com/office/drawing/2014/main" id="{A4B7BDAC-7726-BDF0-C975-901285DA116D}"/>
              </a:ext>
            </a:extLst>
          </p:cNvPr>
          <p:cNvSpPr>
            <a:spLocks noGrp="1"/>
          </p:cNvSpPr>
          <p:nvPr>
            <p:ph type="body" idx="1"/>
          </p:nvPr>
        </p:nvSpPr>
        <p:spPr/>
        <p:txBody>
          <a:bodyPr/>
          <a:lstStyle/>
          <a:p>
            <a:r>
              <a:rPr lang="en-US" dirty="0"/>
              <a:t>Kaggle Data Set -Flight Delays</a:t>
            </a:r>
          </a:p>
        </p:txBody>
      </p:sp>
      <p:sp>
        <p:nvSpPr>
          <p:cNvPr id="4" name="Content Placeholder 3">
            <a:extLst>
              <a:ext uri="{FF2B5EF4-FFF2-40B4-BE49-F238E27FC236}">
                <a16:creationId xmlns:a16="http://schemas.microsoft.com/office/drawing/2014/main" id="{A0C7C78B-17CE-2991-23CE-756F8A09B1F8}"/>
              </a:ext>
            </a:extLst>
          </p:cNvPr>
          <p:cNvSpPr>
            <a:spLocks noGrp="1"/>
          </p:cNvSpPr>
          <p:nvPr>
            <p:ph sz="half" idx="2"/>
          </p:nvPr>
        </p:nvSpPr>
        <p:spPr/>
        <p:txBody>
          <a:bodyPr>
            <a:normAutofit fontScale="62500" lnSpcReduction="20000"/>
          </a:bodyPr>
          <a:lstStyle/>
          <a:p>
            <a:pPr marL="0" marR="0">
              <a:lnSpc>
                <a:spcPct val="150000"/>
              </a:lnSpc>
              <a:spcBef>
                <a:spcPts val="0"/>
              </a:spcBef>
              <a:spcAft>
                <a:spcPts val="900"/>
              </a:spcAft>
            </a:pPr>
            <a:r>
              <a:rPr lang="en-US" sz="3200" dirty="0">
                <a:effectLst/>
                <a:latin typeface="Times New Roman" panose="02020603050405020304" pitchFamily="18" charset="0"/>
                <a:ea typeface="DengXian" panose="02010600030101010101" pitchFamily="2" charset="-122"/>
                <a:cs typeface="Times New Roman" panose="02020603050405020304" pitchFamily="18" charset="0"/>
              </a:rPr>
              <a:t>Each entry of the flights.csv file corresponds to a flight, and we see that more than 5'800'000 flights have been recorded in 2015. These flights are described according to 31 variables. These are some of the meaningful variables </a:t>
            </a:r>
            <a:r>
              <a:rPr lang="en-US" sz="3200" baseline="30000" dirty="0">
                <a:effectLst/>
                <a:latin typeface="Times New Roman" panose="02020603050405020304" pitchFamily="18" charset="0"/>
                <a:ea typeface="DengXian" panose="02010600030101010101" pitchFamily="2" charset="-122"/>
                <a:cs typeface="Times New Roman" panose="02020603050405020304" pitchFamily="18" charset="0"/>
              </a:rPr>
              <a:t>(1)</a:t>
            </a:r>
            <a:r>
              <a:rPr lang="en-US" sz="3200" dirty="0">
                <a:effectLst/>
                <a:latin typeface="Times New Roman" panose="02020603050405020304" pitchFamily="18" charset="0"/>
                <a:ea typeface="DengXian" panose="02010600030101010101" pitchFamily="2" charset="-122"/>
                <a:cs typeface="Times New Roman" panose="02020603050405020304" pitchFamily="18" charset="0"/>
              </a:rPr>
              <a:t>.</a:t>
            </a:r>
            <a:endParaRPr lang="en-US" sz="3200" dirty="0">
              <a:effectLst/>
              <a:latin typeface="Times New Roman" panose="02020603050405020304" pitchFamily="18" charset="0"/>
              <a:ea typeface="Times New Roman" panose="02020603050405020304" pitchFamily="18" charset="0"/>
            </a:endParaRPr>
          </a:p>
          <a:p>
            <a:endParaRPr lang="en-US" dirty="0"/>
          </a:p>
        </p:txBody>
      </p:sp>
      <p:sp>
        <p:nvSpPr>
          <p:cNvPr id="6" name="Content Placeholder 5">
            <a:extLst>
              <a:ext uri="{FF2B5EF4-FFF2-40B4-BE49-F238E27FC236}">
                <a16:creationId xmlns:a16="http://schemas.microsoft.com/office/drawing/2014/main" id="{5C827D48-04C5-F474-747C-043D6BD4D6C1}"/>
              </a:ext>
            </a:extLst>
          </p:cNvPr>
          <p:cNvSpPr>
            <a:spLocks noGrp="1"/>
          </p:cNvSpPr>
          <p:nvPr>
            <p:ph sz="quarter" idx="4"/>
          </p:nvPr>
        </p:nvSpPr>
        <p:spPr>
          <a:xfrm>
            <a:off x="6172200" y="1681163"/>
            <a:ext cx="5183188" cy="4508500"/>
          </a:xfrm>
        </p:spPr>
        <p:txBody>
          <a:bodyPr>
            <a:normAutofit fontScale="62500" lnSpcReduction="20000"/>
          </a:bodyPr>
          <a:lstStyle/>
          <a:p>
            <a:pPr marL="342900" marR="304800" lvl="0" indent="-342900">
              <a:lnSpc>
                <a:spcPct val="107000"/>
              </a:lnSpc>
              <a:spcBef>
                <a:spcPts val="0"/>
              </a:spcBef>
              <a:spcAft>
                <a:spcPts val="300"/>
              </a:spcAft>
              <a:buSzPts val="1000"/>
              <a:buFont typeface="Symbol" panose="05050102010706020507" pitchFamily="18" charset="2"/>
              <a:buChar char=""/>
              <a:tabLst>
                <a:tab pos="457200" algn="l"/>
              </a:tabLst>
            </a:pPr>
            <a:r>
              <a:rPr lang="en-US" sz="2900" b="1" dirty="0">
                <a:effectLst/>
                <a:latin typeface="Times New Roman" panose="02020603050405020304" pitchFamily="18" charset="0"/>
                <a:ea typeface="DengXian" panose="02010600030101010101" pitchFamily="2" charset="-122"/>
                <a:cs typeface="Arial" panose="020B0604020202020204" pitchFamily="34" charset="0"/>
              </a:rPr>
              <a:t>YEAR, MONTH, DAY, DAY_OF_WEEK</a:t>
            </a:r>
            <a:r>
              <a:rPr lang="en-US" sz="2900" dirty="0">
                <a:effectLst/>
                <a:latin typeface="Times New Roman" panose="02020603050405020304" pitchFamily="18" charset="0"/>
                <a:ea typeface="DengXian" panose="02010600030101010101" pitchFamily="2" charset="-122"/>
                <a:cs typeface="Arial" panose="020B0604020202020204" pitchFamily="34" charset="0"/>
              </a:rPr>
              <a:t>: dates of the flight</a:t>
            </a:r>
            <a:endParaRPr lang="en-US" sz="2900" dirty="0">
              <a:effectLst/>
              <a:latin typeface="DengXian" panose="02010600030101010101" pitchFamily="2" charset="-122"/>
              <a:ea typeface="DengXian" panose="02010600030101010101" pitchFamily="2" charset="-122"/>
              <a:cs typeface="Arial" panose="020B0604020202020204" pitchFamily="34" charset="0"/>
            </a:endParaRPr>
          </a:p>
          <a:p>
            <a:pPr marL="342900" marR="304800" lvl="0" indent="-342900">
              <a:lnSpc>
                <a:spcPct val="107000"/>
              </a:lnSpc>
              <a:spcBef>
                <a:spcPts val="0"/>
              </a:spcBef>
              <a:spcAft>
                <a:spcPts val="300"/>
              </a:spcAft>
              <a:buSzPts val="1000"/>
              <a:buFont typeface="Symbol" panose="05050102010706020507" pitchFamily="18" charset="2"/>
              <a:buChar char=""/>
              <a:tabLst>
                <a:tab pos="457200" algn="l"/>
              </a:tabLst>
            </a:pPr>
            <a:r>
              <a:rPr lang="en-US" sz="2900" b="1" dirty="0">
                <a:effectLst/>
                <a:latin typeface="Times New Roman" panose="02020603050405020304" pitchFamily="18" charset="0"/>
                <a:ea typeface="DengXian" panose="02010600030101010101" pitchFamily="2" charset="-122"/>
                <a:cs typeface="Arial" panose="020B0604020202020204" pitchFamily="34" charset="0"/>
              </a:rPr>
              <a:t>AIRLINE</a:t>
            </a:r>
            <a:r>
              <a:rPr lang="en-US" sz="2900" dirty="0">
                <a:effectLst/>
                <a:latin typeface="Times New Roman" panose="02020603050405020304" pitchFamily="18" charset="0"/>
                <a:ea typeface="DengXian" panose="02010600030101010101" pitchFamily="2" charset="-122"/>
                <a:cs typeface="Arial" panose="020B0604020202020204" pitchFamily="34" charset="0"/>
              </a:rPr>
              <a:t>: An identification number assigned by US DOT to identify a unique airline</a:t>
            </a:r>
            <a:endParaRPr lang="en-US" sz="2900" dirty="0">
              <a:effectLst/>
              <a:latin typeface="DengXian" panose="02010600030101010101" pitchFamily="2" charset="-122"/>
              <a:ea typeface="DengXian" panose="02010600030101010101" pitchFamily="2" charset="-122"/>
              <a:cs typeface="Arial" panose="020B0604020202020204" pitchFamily="34" charset="0"/>
            </a:endParaRPr>
          </a:p>
          <a:p>
            <a:pPr marL="342900" marR="304800" lvl="0" indent="-342900">
              <a:lnSpc>
                <a:spcPct val="107000"/>
              </a:lnSpc>
              <a:spcBef>
                <a:spcPts val="0"/>
              </a:spcBef>
              <a:spcAft>
                <a:spcPts val="300"/>
              </a:spcAft>
              <a:buSzPts val="1000"/>
              <a:buFont typeface="Symbol" panose="05050102010706020507" pitchFamily="18" charset="2"/>
              <a:buChar char=""/>
              <a:tabLst>
                <a:tab pos="457200" algn="l"/>
              </a:tabLst>
            </a:pPr>
            <a:r>
              <a:rPr lang="en-US" sz="2900" b="1" dirty="0">
                <a:effectLst/>
                <a:latin typeface="Times New Roman" panose="02020603050405020304" pitchFamily="18" charset="0"/>
                <a:ea typeface="DengXian" panose="02010600030101010101" pitchFamily="2" charset="-122"/>
                <a:cs typeface="Arial" panose="020B0604020202020204" pitchFamily="34" charset="0"/>
              </a:rPr>
              <a:t>ORIGIN_AIRPORT</a:t>
            </a:r>
            <a:r>
              <a:rPr lang="en-US" sz="2900" dirty="0">
                <a:effectLst/>
                <a:latin typeface="Times New Roman" panose="02020603050405020304" pitchFamily="18" charset="0"/>
                <a:ea typeface="DengXian" panose="02010600030101010101" pitchFamily="2" charset="-122"/>
                <a:cs typeface="Arial" panose="020B0604020202020204" pitchFamily="34" charset="0"/>
              </a:rPr>
              <a:t> and </a:t>
            </a:r>
            <a:r>
              <a:rPr lang="en-US" sz="2900" b="1" dirty="0">
                <a:effectLst/>
                <a:latin typeface="Times New Roman" panose="02020603050405020304" pitchFamily="18" charset="0"/>
                <a:ea typeface="DengXian" panose="02010600030101010101" pitchFamily="2" charset="-122"/>
                <a:cs typeface="Arial" panose="020B0604020202020204" pitchFamily="34" charset="0"/>
              </a:rPr>
              <a:t>DESTINATION_AIRPORT</a:t>
            </a:r>
            <a:r>
              <a:rPr lang="en-US" sz="2900" dirty="0">
                <a:effectLst/>
                <a:latin typeface="Times New Roman" panose="02020603050405020304" pitchFamily="18" charset="0"/>
                <a:ea typeface="DengXian" panose="02010600030101010101" pitchFamily="2" charset="-122"/>
                <a:cs typeface="Arial" panose="020B0604020202020204" pitchFamily="34" charset="0"/>
              </a:rPr>
              <a:t>: code attributed by IATA to identify the airports</a:t>
            </a:r>
            <a:endParaRPr lang="en-US" sz="2900" dirty="0">
              <a:effectLst/>
              <a:latin typeface="DengXian" panose="02010600030101010101" pitchFamily="2" charset="-122"/>
              <a:ea typeface="DengXian" panose="02010600030101010101" pitchFamily="2" charset="-122"/>
              <a:cs typeface="Arial" panose="020B0604020202020204" pitchFamily="34" charset="0"/>
            </a:endParaRPr>
          </a:p>
          <a:p>
            <a:pPr marL="342900" marR="304800" lvl="0" indent="-342900">
              <a:lnSpc>
                <a:spcPct val="107000"/>
              </a:lnSpc>
              <a:spcBef>
                <a:spcPts val="0"/>
              </a:spcBef>
              <a:spcAft>
                <a:spcPts val="300"/>
              </a:spcAft>
              <a:buSzPts val="1000"/>
              <a:buFont typeface="Symbol" panose="05050102010706020507" pitchFamily="18" charset="2"/>
              <a:buChar char=""/>
              <a:tabLst>
                <a:tab pos="457200" algn="l"/>
              </a:tabLst>
            </a:pPr>
            <a:r>
              <a:rPr lang="en-US" sz="2900" b="1" dirty="0">
                <a:effectLst/>
                <a:latin typeface="Times New Roman" panose="02020603050405020304" pitchFamily="18" charset="0"/>
                <a:ea typeface="DengXian" panose="02010600030101010101" pitchFamily="2" charset="-122"/>
                <a:cs typeface="Arial" panose="020B0604020202020204" pitchFamily="34" charset="0"/>
              </a:rPr>
              <a:t>SCHEDULED_DEPARTURE</a:t>
            </a:r>
            <a:r>
              <a:rPr lang="en-US" sz="2900" dirty="0">
                <a:effectLst/>
                <a:latin typeface="Times New Roman" panose="02020603050405020304" pitchFamily="18" charset="0"/>
                <a:ea typeface="DengXian" panose="02010600030101010101" pitchFamily="2" charset="-122"/>
                <a:cs typeface="Arial" panose="020B0604020202020204" pitchFamily="34" charset="0"/>
              </a:rPr>
              <a:t> and </a:t>
            </a:r>
            <a:r>
              <a:rPr lang="en-US" sz="2900" b="1" dirty="0">
                <a:effectLst/>
                <a:latin typeface="Times New Roman" panose="02020603050405020304" pitchFamily="18" charset="0"/>
                <a:ea typeface="DengXian" panose="02010600030101010101" pitchFamily="2" charset="-122"/>
                <a:cs typeface="Arial" panose="020B0604020202020204" pitchFamily="34" charset="0"/>
              </a:rPr>
              <a:t>SCHEDULED_ARRIVAL</a:t>
            </a:r>
            <a:r>
              <a:rPr lang="en-US" sz="2900" dirty="0">
                <a:effectLst/>
                <a:latin typeface="Times New Roman" panose="02020603050405020304" pitchFamily="18" charset="0"/>
                <a:ea typeface="DengXian" panose="02010600030101010101" pitchFamily="2" charset="-122"/>
                <a:cs typeface="Arial" panose="020B0604020202020204" pitchFamily="34" charset="0"/>
              </a:rPr>
              <a:t> : scheduled times of take-off and landing</a:t>
            </a:r>
            <a:endParaRPr lang="en-US" sz="2900" dirty="0">
              <a:effectLst/>
              <a:latin typeface="DengXian" panose="02010600030101010101" pitchFamily="2" charset="-122"/>
              <a:ea typeface="DengXian" panose="02010600030101010101" pitchFamily="2" charset="-122"/>
              <a:cs typeface="Arial" panose="020B0604020202020204" pitchFamily="34" charset="0"/>
            </a:endParaRPr>
          </a:p>
          <a:p>
            <a:pPr marL="342900" marR="304800" lvl="0" indent="-342900">
              <a:lnSpc>
                <a:spcPct val="107000"/>
              </a:lnSpc>
              <a:spcBef>
                <a:spcPts val="0"/>
              </a:spcBef>
              <a:spcAft>
                <a:spcPts val="300"/>
              </a:spcAft>
              <a:buSzPts val="1000"/>
              <a:buFont typeface="Symbol" panose="05050102010706020507" pitchFamily="18" charset="2"/>
              <a:buChar char=""/>
              <a:tabLst>
                <a:tab pos="457200" algn="l"/>
              </a:tabLst>
            </a:pPr>
            <a:r>
              <a:rPr lang="en-US" sz="2900" b="1" dirty="0">
                <a:effectLst/>
                <a:latin typeface="Times New Roman" panose="02020603050405020304" pitchFamily="18" charset="0"/>
                <a:ea typeface="DengXian" panose="02010600030101010101" pitchFamily="2" charset="-122"/>
                <a:cs typeface="Arial" panose="020B0604020202020204" pitchFamily="34" charset="0"/>
              </a:rPr>
              <a:t>DEPARTURE_TIME</a:t>
            </a:r>
            <a:r>
              <a:rPr lang="en-US" sz="2900" dirty="0">
                <a:effectLst/>
                <a:latin typeface="Times New Roman" panose="02020603050405020304" pitchFamily="18" charset="0"/>
                <a:ea typeface="DengXian" panose="02010600030101010101" pitchFamily="2" charset="-122"/>
                <a:cs typeface="Arial" panose="020B0604020202020204" pitchFamily="34" charset="0"/>
              </a:rPr>
              <a:t> and </a:t>
            </a:r>
            <a:r>
              <a:rPr lang="en-US" sz="2900" b="1" dirty="0">
                <a:effectLst/>
                <a:latin typeface="Times New Roman" panose="02020603050405020304" pitchFamily="18" charset="0"/>
                <a:ea typeface="DengXian" panose="02010600030101010101" pitchFamily="2" charset="-122"/>
                <a:cs typeface="Arial" panose="020B0604020202020204" pitchFamily="34" charset="0"/>
              </a:rPr>
              <a:t>ARRIVAL_TIME</a:t>
            </a:r>
            <a:r>
              <a:rPr lang="en-US" sz="2900" dirty="0">
                <a:effectLst/>
                <a:latin typeface="Times New Roman" panose="02020603050405020304" pitchFamily="18" charset="0"/>
                <a:ea typeface="DengXian" panose="02010600030101010101" pitchFamily="2" charset="-122"/>
                <a:cs typeface="Arial" panose="020B0604020202020204" pitchFamily="34" charset="0"/>
              </a:rPr>
              <a:t>: real times at which take-off and landing took place</a:t>
            </a:r>
            <a:endParaRPr lang="en-US" sz="2900" dirty="0">
              <a:effectLst/>
              <a:latin typeface="DengXian" panose="02010600030101010101" pitchFamily="2" charset="-122"/>
              <a:ea typeface="DengXian" panose="02010600030101010101" pitchFamily="2" charset="-122"/>
              <a:cs typeface="Arial" panose="020B0604020202020204" pitchFamily="34" charset="0"/>
            </a:endParaRPr>
          </a:p>
          <a:p>
            <a:pPr marL="342900" marR="304800" lvl="0" indent="-342900">
              <a:lnSpc>
                <a:spcPct val="107000"/>
              </a:lnSpc>
              <a:spcBef>
                <a:spcPts val="0"/>
              </a:spcBef>
              <a:spcAft>
                <a:spcPts val="300"/>
              </a:spcAft>
              <a:buSzPts val="1000"/>
              <a:buFont typeface="Symbol" panose="05050102010706020507" pitchFamily="18" charset="2"/>
              <a:buChar char=""/>
              <a:tabLst>
                <a:tab pos="457200" algn="l"/>
              </a:tabLst>
            </a:pPr>
            <a:r>
              <a:rPr lang="en-US" sz="2900" b="1" dirty="0">
                <a:effectLst/>
                <a:latin typeface="Times New Roman" panose="02020603050405020304" pitchFamily="18" charset="0"/>
                <a:ea typeface="DengXian" panose="02010600030101010101" pitchFamily="2" charset="-122"/>
                <a:cs typeface="Arial" panose="020B0604020202020204" pitchFamily="34" charset="0"/>
              </a:rPr>
              <a:t>DEPARTURE_DELAY</a:t>
            </a:r>
            <a:r>
              <a:rPr lang="en-US" sz="2900" dirty="0">
                <a:effectLst/>
                <a:latin typeface="Times New Roman" panose="02020603050405020304" pitchFamily="18" charset="0"/>
                <a:ea typeface="DengXian" panose="02010600030101010101" pitchFamily="2" charset="-122"/>
                <a:cs typeface="Arial" panose="020B0604020202020204" pitchFamily="34" charset="0"/>
              </a:rPr>
              <a:t> and </a:t>
            </a:r>
            <a:r>
              <a:rPr lang="en-US" sz="2900" b="1" dirty="0">
                <a:effectLst/>
                <a:latin typeface="Times New Roman" panose="02020603050405020304" pitchFamily="18" charset="0"/>
                <a:ea typeface="DengXian" panose="02010600030101010101" pitchFamily="2" charset="-122"/>
                <a:cs typeface="Arial" panose="020B0604020202020204" pitchFamily="34" charset="0"/>
              </a:rPr>
              <a:t>ARRIVAL_DELAY</a:t>
            </a:r>
            <a:r>
              <a:rPr lang="en-US" sz="2900" dirty="0">
                <a:effectLst/>
                <a:latin typeface="Times New Roman" panose="02020603050405020304" pitchFamily="18" charset="0"/>
                <a:ea typeface="DengXian" panose="02010600030101010101" pitchFamily="2" charset="-122"/>
                <a:cs typeface="Arial" panose="020B0604020202020204" pitchFamily="34" charset="0"/>
              </a:rPr>
              <a:t>: difference (in minutes) between planned and real times</a:t>
            </a:r>
            <a:endParaRPr lang="en-US" sz="2900" dirty="0">
              <a:effectLst/>
              <a:latin typeface="DengXian" panose="02010600030101010101" pitchFamily="2" charset="-122"/>
              <a:ea typeface="DengXian" panose="02010600030101010101" pitchFamily="2" charset="-122"/>
              <a:cs typeface="Arial" panose="020B0604020202020204" pitchFamily="34" charset="0"/>
            </a:endParaRPr>
          </a:p>
          <a:p>
            <a:pPr marL="342900" marR="304800" lvl="0" indent="-342900">
              <a:lnSpc>
                <a:spcPct val="107000"/>
              </a:lnSpc>
              <a:spcBef>
                <a:spcPts val="0"/>
              </a:spcBef>
              <a:spcAft>
                <a:spcPts val="300"/>
              </a:spcAft>
              <a:buSzPts val="1000"/>
              <a:buFont typeface="Symbol" panose="05050102010706020507" pitchFamily="18" charset="2"/>
              <a:buChar char=""/>
              <a:tabLst>
                <a:tab pos="457200" algn="l"/>
              </a:tabLst>
            </a:pPr>
            <a:r>
              <a:rPr lang="en-US" sz="2900" b="1" dirty="0">
                <a:effectLst/>
                <a:latin typeface="Times New Roman" panose="02020603050405020304" pitchFamily="18" charset="0"/>
                <a:ea typeface="DengXian" panose="02010600030101010101" pitchFamily="2" charset="-122"/>
                <a:cs typeface="Arial" panose="020B0604020202020204" pitchFamily="34" charset="0"/>
              </a:rPr>
              <a:t>DISTANCE: </a:t>
            </a:r>
            <a:r>
              <a:rPr lang="en-US" sz="2900" dirty="0">
                <a:effectLst/>
                <a:latin typeface="Times New Roman" panose="02020603050405020304" pitchFamily="18" charset="0"/>
                <a:ea typeface="DengXian" panose="02010600030101010101" pitchFamily="2" charset="-122"/>
                <a:cs typeface="Arial" panose="020B0604020202020204" pitchFamily="34" charset="0"/>
              </a:rPr>
              <a:t>distance (in miles)</a:t>
            </a:r>
            <a:endParaRPr lang="en-US" sz="2900" dirty="0">
              <a:effectLst/>
              <a:latin typeface="DengXian" panose="02010600030101010101" pitchFamily="2" charset="-122"/>
              <a:ea typeface="DengXian" panose="02010600030101010101" pitchFamily="2" charset="-122"/>
              <a:cs typeface="Arial" panose="020B0604020202020204" pitchFamily="34" charset="0"/>
            </a:endParaRPr>
          </a:p>
          <a:p>
            <a:pPr marL="0" indent="0">
              <a:buNone/>
            </a:pPr>
            <a:endParaRPr lang="en-US" dirty="0"/>
          </a:p>
        </p:txBody>
      </p:sp>
      <p:sp>
        <p:nvSpPr>
          <p:cNvPr id="7" name="Slide Number Placeholder 6">
            <a:extLst>
              <a:ext uri="{FF2B5EF4-FFF2-40B4-BE49-F238E27FC236}">
                <a16:creationId xmlns:a16="http://schemas.microsoft.com/office/drawing/2014/main" id="{45156F74-228B-3ABF-F280-3C80A3FA08D0}"/>
              </a:ext>
            </a:extLst>
          </p:cNvPr>
          <p:cNvSpPr>
            <a:spLocks noGrp="1"/>
          </p:cNvSpPr>
          <p:nvPr>
            <p:ph type="sldNum" sz="quarter" idx="12"/>
          </p:nvPr>
        </p:nvSpPr>
        <p:spPr/>
        <p:txBody>
          <a:bodyPr/>
          <a:lstStyle/>
          <a:p>
            <a:fld id="{F8E28480-1C08-4458-AD97-0283E6FFD09D}" type="slidenum">
              <a:rPr lang="en-US" smtClean="0"/>
              <a:t>5</a:t>
            </a:fld>
            <a:endParaRPr lang="en-US"/>
          </a:p>
        </p:txBody>
      </p:sp>
    </p:spTree>
    <p:extLst>
      <p:ext uri="{BB962C8B-B14F-4D97-AF65-F5344CB8AC3E}">
        <p14:creationId xmlns:p14="http://schemas.microsoft.com/office/powerpoint/2010/main" val="942688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E67D8-C05C-F5F3-CFC0-1CF66008572F}"/>
              </a:ext>
            </a:extLst>
          </p:cNvPr>
          <p:cNvSpPr>
            <a:spLocks noGrp="1"/>
          </p:cNvSpPr>
          <p:nvPr>
            <p:ph type="title"/>
          </p:nvPr>
        </p:nvSpPr>
        <p:spPr/>
        <p:txBody>
          <a:bodyPr/>
          <a:lstStyle/>
          <a:p>
            <a:r>
              <a:rPr lang="en-US" dirty="0"/>
              <a:t>METHODOLOGY </a:t>
            </a:r>
          </a:p>
        </p:txBody>
      </p:sp>
      <p:sp>
        <p:nvSpPr>
          <p:cNvPr id="3" name="Slide Number Placeholder 2">
            <a:extLst>
              <a:ext uri="{FF2B5EF4-FFF2-40B4-BE49-F238E27FC236}">
                <a16:creationId xmlns:a16="http://schemas.microsoft.com/office/drawing/2014/main" id="{99F3515F-80BA-2B31-E37B-4A74FE38AA98}"/>
              </a:ext>
            </a:extLst>
          </p:cNvPr>
          <p:cNvSpPr>
            <a:spLocks noGrp="1"/>
          </p:cNvSpPr>
          <p:nvPr>
            <p:ph type="sldNum" sz="quarter" idx="12"/>
          </p:nvPr>
        </p:nvSpPr>
        <p:spPr/>
        <p:txBody>
          <a:bodyPr/>
          <a:lstStyle/>
          <a:p>
            <a:fld id="{F8E28480-1C08-4458-AD97-0283E6FFD09D}" type="slidenum">
              <a:rPr lang="en-US" smtClean="0"/>
              <a:t>6</a:t>
            </a:fld>
            <a:endParaRPr lang="en-US"/>
          </a:p>
        </p:txBody>
      </p:sp>
      <p:sp>
        <p:nvSpPr>
          <p:cNvPr id="5" name="TextBox 4">
            <a:extLst>
              <a:ext uri="{FF2B5EF4-FFF2-40B4-BE49-F238E27FC236}">
                <a16:creationId xmlns:a16="http://schemas.microsoft.com/office/drawing/2014/main" id="{492A7AF9-117D-030C-07B2-D01DB508F3AF}"/>
              </a:ext>
            </a:extLst>
          </p:cNvPr>
          <p:cNvSpPr txBox="1"/>
          <p:nvPr/>
        </p:nvSpPr>
        <p:spPr>
          <a:xfrm>
            <a:off x="3045460" y="2431197"/>
            <a:ext cx="6101080" cy="2466316"/>
          </a:xfrm>
          <a:prstGeom prst="rect">
            <a:avLst/>
          </a:prstGeom>
          <a:noFill/>
        </p:spPr>
        <p:txBody>
          <a:bodyPr wrap="square">
            <a:spAutoFit/>
          </a:bodyPr>
          <a:lstStyle/>
          <a:p>
            <a:pPr marL="342900" marR="0" indent="-342900">
              <a:lnSpc>
                <a:spcPct val="200000"/>
              </a:lnSpc>
              <a:spcBef>
                <a:spcPts val="0"/>
              </a:spcBef>
              <a:spcAft>
                <a:spcPts val="0"/>
              </a:spcAft>
              <a:buFont typeface="Courier New" panose="02070309020205020404" pitchFamily="49" charset="0"/>
              <a:buChar char="o"/>
            </a:pPr>
            <a:r>
              <a:rPr lang="en-US" sz="2000" dirty="0">
                <a:effectLst/>
                <a:latin typeface="+mj-lt"/>
                <a:ea typeface="DengXian" panose="02010600030101010101" pitchFamily="2" charset="-122"/>
                <a:cs typeface="Arial" panose="020B0604020202020204" pitchFamily="34" charset="0"/>
              </a:rPr>
              <a:t>Data Cleaning</a:t>
            </a:r>
            <a:endParaRPr lang="en-US" sz="2000" dirty="0">
              <a:latin typeface="+mj-lt"/>
              <a:ea typeface="DengXian" panose="02010600030101010101" pitchFamily="2" charset="-122"/>
              <a:cs typeface="Arial" panose="020B0604020202020204" pitchFamily="34" charset="0"/>
            </a:endParaRPr>
          </a:p>
          <a:p>
            <a:pPr marL="342900" marR="0" indent="-342900">
              <a:lnSpc>
                <a:spcPct val="200000"/>
              </a:lnSpc>
              <a:spcBef>
                <a:spcPts val="0"/>
              </a:spcBef>
              <a:spcAft>
                <a:spcPts val="0"/>
              </a:spcAft>
              <a:buFont typeface="Courier New" panose="02070309020205020404" pitchFamily="49" charset="0"/>
              <a:buChar char="o"/>
            </a:pPr>
            <a:r>
              <a:rPr lang="en-US" sz="2000" dirty="0">
                <a:effectLst/>
                <a:latin typeface="+mj-lt"/>
                <a:ea typeface="DengXian" panose="02010600030101010101" pitchFamily="2" charset="-122"/>
                <a:cs typeface="Arial" panose="020B0604020202020204" pitchFamily="34" charset="0"/>
              </a:rPr>
              <a:t>Exploratory Data Analysis</a:t>
            </a:r>
            <a:endParaRPr lang="en-US" sz="2000" dirty="0">
              <a:latin typeface="+mj-lt"/>
              <a:ea typeface="DengXian" panose="02010600030101010101" pitchFamily="2" charset="-122"/>
              <a:cs typeface="Arial" panose="020B0604020202020204" pitchFamily="34" charset="0"/>
            </a:endParaRPr>
          </a:p>
          <a:p>
            <a:pPr marL="342900" marR="0" indent="-342900">
              <a:lnSpc>
                <a:spcPct val="200000"/>
              </a:lnSpc>
              <a:spcBef>
                <a:spcPts val="0"/>
              </a:spcBef>
              <a:spcAft>
                <a:spcPts val="0"/>
              </a:spcAft>
              <a:buFont typeface="Courier New" panose="02070309020205020404" pitchFamily="49" charset="0"/>
              <a:buChar char="o"/>
            </a:pPr>
            <a:r>
              <a:rPr lang="en-US" sz="2000" dirty="0">
                <a:effectLst/>
                <a:latin typeface="+mj-lt"/>
                <a:ea typeface="DengXian" panose="02010600030101010101" pitchFamily="2" charset="-122"/>
                <a:cs typeface="Arial" panose="020B0604020202020204" pitchFamily="34" charset="0"/>
              </a:rPr>
              <a:t>Visualizations</a:t>
            </a:r>
          </a:p>
          <a:p>
            <a:pPr marL="342900" marR="0" indent="-342900">
              <a:lnSpc>
                <a:spcPct val="200000"/>
              </a:lnSpc>
              <a:spcBef>
                <a:spcPts val="0"/>
              </a:spcBef>
              <a:spcAft>
                <a:spcPts val="0"/>
              </a:spcAft>
              <a:buFont typeface="Courier New" panose="02070309020205020404" pitchFamily="49" charset="0"/>
              <a:buChar char="o"/>
            </a:pPr>
            <a:r>
              <a:rPr lang="en-US" sz="2000" dirty="0">
                <a:effectLst/>
                <a:latin typeface="+mj-lt"/>
                <a:ea typeface="DengXian" panose="02010600030101010101" pitchFamily="2" charset="-122"/>
                <a:cs typeface="Arial" panose="020B0604020202020204" pitchFamily="34" charset="0"/>
              </a:rPr>
              <a:t>Forecasting.</a:t>
            </a:r>
          </a:p>
        </p:txBody>
      </p:sp>
    </p:spTree>
    <p:extLst>
      <p:ext uri="{BB962C8B-B14F-4D97-AF65-F5344CB8AC3E}">
        <p14:creationId xmlns:p14="http://schemas.microsoft.com/office/powerpoint/2010/main" val="2258616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4805C-2C6B-925A-EC0B-BAA1DFA0BE22}"/>
              </a:ext>
            </a:extLst>
          </p:cNvPr>
          <p:cNvSpPr>
            <a:spLocks noGrp="1"/>
          </p:cNvSpPr>
          <p:nvPr>
            <p:ph type="title"/>
          </p:nvPr>
        </p:nvSpPr>
        <p:spPr/>
        <p:txBody>
          <a:bodyPr/>
          <a:lstStyle/>
          <a:p>
            <a:r>
              <a:rPr lang="en-US" dirty="0"/>
              <a:t>Data Cleaning and EDA</a:t>
            </a:r>
          </a:p>
        </p:txBody>
      </p:sp>
      <p:sp>
        <p:nvSpPr>
          <p:cNvPr id="3" name="Content Placeholder 2">
            <a:extLst>
              <a:ext uri="{FF2B5EF4-FFF2-40B4-BE49-F238E27FC236}">
                <a16:creationId xmlns:a16="http://schemas.microsoft.com/office/drawing/2014/main" id="{3BF241D2-70B3-212B-AD56-0393904F6E4A}"/>
              </a:ext>
            </a:extLst>
          </p:cNvPr>
          <p:cNvSpPr>
            <a:spLocks noGrp="1"/>
          </p:cNvSpPr>
          <p:nvPr>
            <p:ph idx="1"/>
          </p:nvPr>
        </p:nvSpPr>
        <p:spPr>
          <a:xfrm>
            <a:off x="1371599" y="2254103"/>
            <a:ext cx="6699425" cy="3918098"/>
          </a:xfrm>
        </p:spPr>
        <p:txBody>
          <a:bodyPr>
            <a:normAutofit lnSpcReduction="10000"/>
          </a:bodyPr>
          <a:lstStyle/>
          <a:p>
            <a:r>
              <a:rPr lang="en-US" dirty="0"/>
              <a:t>Data types matching.</a:t>
            </a:r>
          </a:p>
          <a:p>
            <a:pPr marR="0"/>
            <a:r>
              <a:rPr lang="en-US" b="1" dirty="0"/>
              <a:t>Count</a:t>
            </a:r>
            <a:r>
              <a:rPr lang="en-US" dirty="0"/>
              <a:t>: The total number is 5,732,926 delays.</a:t>
            </a:r>
          </a:p>
          <a:p>
            <a:pPr marR="0"/>
            <a:r>
              <a:rPr lang="en-US" b="1" dirty="0"/>
              <a:t>Mean</a:t>
            </a:r>
            <a:r>
              <a:rPr lang="en-US" dirty="0"/>
              <a:t>: The average departure delay is approximately 9.37. This indicates that, on average, flights tend to depart slightly later than their scheduled departure time.</a:t>
            </a:r>
          </a:p>
          <a:p>
            <a:pPr marR="0"/>
            <a:r>
              <a:rPr lang="en-US" b="1" dirty="0"/>
              <a:t>Standard Deviation</a:t>
            </a:r>
            <a:r>
              <a:rPr lang="en-US" dirty="0"/>
              <a:t>: The standard deviation of the departure delay is approximately 37.08. This measures the dispersion and indicates it is quite large.</a:t>
            </a:r>
          </a:p>
          <a:p>
            <a:endParaRPr lang="en-US" dirty="0"/>
          </a:p>
          <a:p>
            <a:endParaRPr lang="en-US" dirty="0"/>
          </a:p>
        </p:txBody>
      </p:sp>
      <p:sp>
        <p:nvSpPr>
          <p:cNvPr id="4" name="Slide Number Placeholder 3">
            <a:extLst>
              <a:ext uri="{FF2B5EF4-FFF2-40B4-BE49-F238E27FC236}">
                <a16:creationId xmlns:a16="http://schemas.microsoft.com/office/drawing/2014/main" id="{3A263250-5827-7B6B-2372-8F33DB864C02}"/>
              </a:ext>
            </a:extLst>
          </p:cNvPr>
          <p:cNvSpPr>
            <a:spLocks noGrp="1"/>
          </p:cNvSpPr>
          <p:nvPr>
            <p:ph type="sldNum" sz="quarter" idx="12"/>
          </p:nvPr>
        </p:nvSpPr>
        <p:spPr/>
        <p:txBody>
          <a:bodyPr/>
          <a:lstStyle/>
          <a:p>
            <a:fld id="{F8E28480-1C08-4458-AD97-0283E6FFD09D}" type="slidenum">
              <a:rPr lang="en-US" smtClean="0"/>
              <a:t>7</a:t>
            </a:fld>
            <a:endParaRPr lang="en-US"/>
          </a:p>
        </p:txBody>
      </p:sp>
      <p:pic>
        <p:nvPicPr>
          <p:cNvPr id="5" name="Picture 4" descr="A screenshot of a computer&#10;&#10;Description automatically generated">
            <a:extLst>
              <a:ext uri="{FF2B5EF4-FFF2-40B4-BE49-F238E27FC236}">
                <a16:creationId xmlns:a16="http://schemas.microsoft.com/office/drawing/2014/main" id="{DE95082E-78B2-824F-7DD5-ABEC43A6B1A2}"/>
              </a:ext>
            </a:extLst>
          </p:cNvPr>
          <p:cNvPicPr>
            <a:picLocks noChangeAspect="1"/>
          </p:cNvPicPr>
          <p:nvPr/>
        </p:nvPicPr>
        <p:blipFill rotWithShape="1">
          <a:blip r:embed="rId2"/>
          <a:srcRect l="10234" t="50514" r="71466" b="17166"/>
          <a:stretch/>
        </p:blipFill>
        <p:spPr bwMode="auto">
          <a:xfrm>
            <a:off x="8071024" y="2057400"/>
            <a:ext cx="3827431" cy="3801961"/>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7C95F587-6BF2-DADE-67DE-9BD907FB29F1}"/>
              </a:ext>
            </a:extLst>
          </p:cNvPr>
          <p:cNvSpPr txBox="1"/>
          <p:nvPr/>
        </p:nvSpPr>
        <p:spPr>
          <a:xfrm>
            <a:off x="7927340" y="5447933"/>
            <a:ext cx="6101080" cy="567848"/>
          </a:xfrm>
          <a:prstGeom prst="rect">
            <a:avLst/>
          </a:prstGeom>
          <a:noFill/>
        </p:spPr>
        <p:txBody>
          <a:bodyPr wrap="square">
            <a:spAutoFit/>
          </a:bodyPr>
          <a:lstStyle/>
          <a:p>
            <a:pPr marL="457200" marR="0">
              <a:lnSpc>
                <a:spcPct val="200000"/>
              </a:lnSpc>
              <a:spcBef>
                <a:spcPts val="0"/>
              </a:spcBef>
              <a:spcAft>
                <a:spcPts val="0"/>
              </a:spcAft>
            </a:pPr>
            <a:r>
              <a:rPr lang="en-US" sz="1800" i="1" dirty="0">
                <a:solidFill>
                  <a:srgbClr val="8496B0"/>
                </a:solidFill>
                <a:effectLst/>
                <a:latin typeface="Times New Roman" panose="02020603050405020304" pitchFamily="18" charset="0"/>
                <a:ea typeface="DengXian" panose="02010600030101010101" pitchFamily="2" charset="-122"/>
                <a:cs typeface="Arial" panose="020B0604020202020204" pitchFamily="34" charset="0"/>
              </a:rPr>
              <a:t>figure1.Departure Delay Summary</a:t>
            </a:r>
            <a:endParaRPr lang="en-US" sz="1800" dirty="0">
              <a:effectLst/>
              <a:latin typeface="DengXian" panose="02010600030101010101" pitchFamily="2" charset="-122"/>
              <a:ea typeface="DengXian" panose="02010600030101010101" pitchFamily="2" charset="-122"/>
              <a:cs typeface="Arial" panose="020B0604020202020204" pitchFamily="34" charset="0"/>
            </a:endParaRPr>
          </a:p>
        </p:txBody>
      </p:sp>
    </p:spTree>
    <p:extLst>
      <p:ext uri="{BB962C8B-B14F-4D97-AF65-F5344CB8AC3E}">
        <p14:creationId xmlns:p14="http://schemas.microsoft.com/office/powerpoint/2010/main" val="2628754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A83E2-C066-1F9C-0C64-8DA8BD95AD09}"/>
              </a:ext>
            </a:extLst>
          </p:cNvPr>
          <p:cNvSpPr>
            <a:spLocks noGrp="1"/>
          </p:cNvSpPr>
          <p:nvPr>
            <p:ph type="title"/>
          </p:nvPr>
        </p:nvSpPr>
        <p:spPr/>
        <p:txBody>
          <a:bodyPr/>
          <a:lstStyle/>
          <a:p>
            <a:r>
              <a:rPr lang="en-US" dirty="0"/>
              <a:t>EDA-Continued</a:t>
            </a:r>
          </a:p>
        </p:txBody>
      </p:sp>
      <p:sp>
        <p:nvSpPr>
          <p:cNvPr id="3" name="Text Placeholder 2">
            <a:extLst>
              <a:ext uri="{FF2B5EF4-FFF2-40B4-BE49-F238E27FC236}">
                <a16:creationId xmlns:a16="http://schemas.microsoft.com/office/drawing/2014/main" id="{D11E9D59-24DB-DACF-E741-6BE52BC66E78}"/>
              </a:ext>
            </a:extLst>
          </p:cNvPr>
          <p:cNvSpPr>
            <a:spLocks noGrp="1"/>
          </p:cNvSpPr>
          <p:nvPr>
            <p:ph type="body" idx="1"/>
          </p:nvPr>
        </p:nvSpPr>
        <p:spPr>
          <a:xfrm>
            <a:off x="839788" y="1366203"/>
            <a:ext cx="5157787" cy="823912"/>
          </a:xfrm>
        </p:spPr>
        <p:txBody>
          <a:bodyPr/>
          <a:lstStyle/>
          <a:p>
            <a:r>
              <a:rPr lang="en-US" dirty="0"/>
              <a:t>Distribution of Delay Per Airline</a:t>
            </a:r>
          </a:p>
        </p:txBody>
      </p:sp>
      <p:sp>
        <p:nvSpPr>
          <p:cNvPr id="4" name="Content Placeholder 3">
            <a:extLst>
              <a:ext uri="{FF2B5EF4-FFF2-40B4-BE49-F238E27FC236}">
                <a16:creationId xmlns:a16="http://schemas.microsoft.com/office/drawing/2014/main" id="{35BB31C7-E2E7-FE22-A4ED-4E9934EDC119}"/>
              </a:ext>
            </a:extLst>
          </p:cNvPr>
          <p:cNvSpPr>
            <a:spLocks noGrp="1"/>
          </p:cNvSpPr>
          <p:nvPr>
            <p:ph sz="half" idx="2"/>
          </p:nvPr>
        </p:nvSpPr>
        <p:spPr>
          <a:xfrm>
            <a:off x="839788" y="2257108"/>
            <a:ext cx="5157787" cy="3684588"/>
          </a:xfrm>
        </p:spPr>
        <p:txBody>
          <a:bodyPr>
            <a:noAutofit/>
          </a:bodyPr>
          <a:lstStyle/>
          <a:p>
            <a:r>
              <a:rPr lang="en-US" kern="0" dirty="0">
                <a:effectLst/>
                <a:ea typeface="DengXian" panose="02010600030101010101" pitchFamily="2" charset="-122"/>
              </a:rPr>
              <a:t>For instance, SkyWest(OO) Airlines has a 30% lower number of delays greater than 45 minutes than delays in the range of 5 to 45 minutes. On the other hand, Southwest (WN)Airlines delays exceeding 45 minutes are four times less frequent than delays of 5 to 45 minutes. This indicates a relatively better performance in minimizing long delays.</a:t>
            </a:r>
            <a:endParaRPr lang="en-US" dirty="0"/>
          </a:p>
        </p:txBody>
      </p:sp>
      <p:sp>
        <p:nvSpPr>
          <p:cNvPr id="7" name="Slide Number Placeholder 6">
            <a:extLst>
              <a:ext uri="{FF2B5EF4-FFF2-40B4-BE49-F238E27FC236}">
                <a16:creationId xmlns:a16="http://schemas.microsoft.com/office/drawing/2014/main" id="{D4F33AF5-26F4-714A-0397-B8FF819D4A51}"/>
              </a:ext>
            </a:extLst>
          </p:cNvPr>
          <p:cNvSpPr>
            <a:spLocks noGrp="1"/>
          </p:cNvSpPr>
          <p:nvPr>
            <p:ph type="sldNum" sz="quarter" idx="12"/>
          </p:nvPr>
        </p:nvSpPr>
        <p:spPr/>
        <p:txBody>
          <a:bodyPr/>
          <a:lstStyle/>
          <a:p>
            <a:fld id="{F8E28480-1C08-4458-AD97-0283E6FFD09D}" type="slidenum">
              <a:rPr lang="en-US" smtClean="0"/>
              <a:t>8</a:t>
            </a:fld>
            <a:endParaRPr lang="en-US"/>
          </a:p>
        </p:txBody>
      </p:sp>
      <p:pic>
        <p:nvPicPr>
          <p:cNvPr id="8" name="Picture 7" descr="A screenshot of a computer&#10;&#10;Description automatically generated">
            <a:extLst>
              <a:ext uri="{FF2B5EF4-FFF2-40B4-BE49-F238E27FC236}">
                <a16:creationId xmlns:a16="http://schemas.microsoft.com/office/drawing/2014/main" id="{195C3FA4-3A3F-E43C-7F69-3D797BE8DF5A}"/>
              </a:ext>
            </a:extLst>
          </p:cNvPr>
          <p:cNvPicPr>
            <a:picLocks noChangeAspect="1"/>
          </p:cNvPicPr>
          <p:nvPr/>
        </p:nvPicPr>
        <p:blipFill rotWithShape="1">
          <a:blip r:embed="rId2"/>
          <a:srcRect l="9030" t="39582" r="52400" b="12793"/>
          <a:stretch/>
        </p:blipFill>
        <p:spPr bwMode="auto">
          <a:xfrm>
            <a:off x="6372859" y="1681162"/>
            <a:ext cx="5305533" cy="3851273"/>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99AA68CD-730E-0A4E-0BFF-814596B39E26}"/>
              </a:ext>
            </a:extLst>
          </p:cNvPr>
          <p:cNvSpPr txBox="1"/>
          <p:nvPr/>
        </p:nvSpPr>
        <p:spPr>
          <a:xfrm>
            <a:off x="7130785" y="5532435"/>
            <a:ext cx="3789680" cy="646331"/>
          </a:xfrm>
          <a:prstGeom prst="rect">
            <a:avLst/>
          </a:prstGeom>
          <a:noFill/>
        </p:spPr>
        <p:txBody>
          <a:bodyPr wrap="square" rtlCol="0">
            <a:spAutoFit/>
          </a:bodyPr>
          <a:lstStyle/>
          <a:p>
            <a:pPr marL="0" marR="0" algn="ctr"/>
            <a:r>
              <a:rPr lang="en-US" sz="1800" i="1" dirty="0">
                <a:solidFill>
                  <a:srgbClr val="8496B0"/>
                </a:solidFill>
                <a:effectLst/>
                <a:latin typeface="Times New Roman" panose="02020603050405020304" pitchFamily="18" charset="0"/>
                <a:ea typeface="Times New Roman" panose="02020603050405020304" pitchFamily="18" charset="0"/>
                <a:cs typeface="Times New Roman" panose="02020603050405020304" pitchFamily="18" charset="0"/>
              </a:rPr>
              <a:t>figure2.Distribution of Delay per Airline</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702066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0F974-A151-29AD-BC44-88DC96B1FBA0}"/>
              </a:ext>
            </a:extLst>
          </p:cNvPr>
          <p:cNvSpPr>
            <a:spLocks noGrp="1"/>
          </p:cNvSpPr>
          <p:nvPr>
            <p:ph type="title"/>
          </p:nvPr>
        </p:nvSpPr>
        <p:spPr/>
        <p:txBody>
          <a:bodyPr/>
          <a:lstStyle/>
          <a:p>
            <a:r>
              <a:rPr lang="en-US" dirty="0"/>
              <a:t>EDA -Continued</a:t>
            </a:r>
          </a:p>
        </p:txBody>
      </p:sp>
      <p:sp>
        <p:nvSpPr>
          <p:cNvPr id="3" name="Content Placeholder 2">
            <a:extLst>
              <a:ext uri="{FF2B5EF4-FFF2-40B4-BE49-F238E27FC236}">
                <a16:creationId xmlns:a16="http://schemas.microsoft.com/office/drawing/2014/main" id="{004A2189-2173-1DD2-8770-11A93C3D37AA}"/>
              </a:ext>
            </a:extLst>
          </p:cNvPr>
          <p:cNvSpPr>
            <a:spLocks noGrp="1"/>
          </p:cNvSpPr>
          <p:nvPr>
            <p:ph sz="half" idx="1"/>
          </p:nvPr>
        </p:nvSpPr>
        <p:spPr>
          <a:xfrm>
            <a:off x="909759" y="2526686"/>
            <a:ext cx="5031521" cy="3403283"/>
          </a:xfrm>
        </p:spPr>
        <p:txBody>
          <a:bodyPr>
            <a:normAutofit fontScale="92500" lnSpcReduction="20000"/>
          </a:bodyPr>
          <a:lstStyle/>
          <a:p>
            <a:r>
              <a:rPr lang="en-US" dirty="0">
                <a:cs typeface="Times New Roman" panose="02020603050405020304" pitchFamily="18" charset="0"/>
              </a:rPr>
              <a:t>This figure displays the normalized distribution of delays, modeled using an exponential distribution function </a:t>
            </a:r>
            <a:r>
              <a:rPr lang="ar-DZ" dirty="0">
                <a:cs typeface="Times New Roman" panose="02020603050405020304" pitchFamily="18" charset="0"/>
              </a:rPr>
              <a:t>        </a:t>
            </a:r>
            <a:r>
              <a:rPr lang="en-US" dirty="0">
                <a:cs typeface="Times New Roman" panose="02020603050405020304" pitchFamily="18" charset="0"/>
              </a:rPr>
              <a:t>f(x) = a * exp(-x/b) </a:t>
            </a:r>
            <a:endParaRPr lang="ar-DZ" dirty="0">
              <a:cs typeface="Times New Roman" panose="02020603050405020304" pitchFamily="18" charset="0"/>
            </a:endParaRPr>
          </a:p>
          <a:p>
            <a:r>
              <a:rPr lang="en-US" dirty="0">
                <a:ea typeface="Times New Roman" panose="02020603050405020304" pitchFamily="18" charset="0"/>
                <a:cs typeface="Times New Roman" panose="02020603050405020304" pitchFamily="18" charset="0"/>
              </a:rPr>
              <a:t>L</a:t>
            </a:r>
            <a:r>
              <a:rPr lang="en-US" dirty="0">
                <a:effectLst/>
                <a:ea typeface="Times New Roman" panose="02020603050405020304" pitchFamily="18" charset="0"/>
                <a:cs typeface="Times New Roman" panose="02020603050405020304" pitchFamily="18" charset="0"/>
              </a:rPr>
              <a:t>ower values of a indicate a higher proportion of significant delays, while higher values of a indicate airlines that prioritize punctuality.</a:t>
            </a:r>
          </a:p>
          <a:p>
            <a:r>
              <a:rPr lang="en-US" sz="2400" dirty="0"/>
              <a:t>JetBlue Airways Corporation(B6) and Frontier Flight(F9) recorder a higher proportion of significant delays.</a:t>
            </a:r>
          </a:p>
          <a:p>
            <a:endParaRPr lang="en-US" dirty="0">
              <a:effectLst/>
              <a:ea typeface="Times New Roman" panose="02020603050405020304" pitchFamily="18" charset="0"/>
              <a:cs typeface="Times New Roman" panose="02020603050405020304" pitchFamily="18" charset="0"/>
            </a:endParaRPr>
          </a:p>
          <a:p>
            <a:endParaRPr lang="en-US" dirty="0">
              <a:effectLst/>
              <a:ea typeface="Times New Roman" panose="02020603050405020304" pitchFamily="18" charset="0"/>
              <a:cs typeface="Times New Roman" panose="02020603050405020304" pitchFamily="18" charset="0"/>
            </a:endParaRPr>
          </a:p>
          <a:p>
            <a:endParaRPr lang="en-US" dirty="0">
              <a:effectLst/>
              <a:ea typeface="Times New Roman" panose="02020603050405020304" pitchFamily="18" charset="0"/>
            </a:endParaRPr>
          </a:p>
          <a:p>
            <a:endParaRPr lang="en-US" dirty="0"/>
          </a:p>
        </p:txBody>
      </p:sp>
      <p:sp>
        <p:nvSpPr>
          <p:cNvPr id="5" name="Slide Number Placeholder 4">
            <a:extLst>
              <a:ext uri="{FF2B5EF4-FFF2-40B4-BE49-F238E27FC236}">
                <a16:creationId xmlns:a16="http://schemas.microsoft.com/office/drawing/2014/main" id="{8365AF79-F7AC-A6D6-43CE-47334120D614}"/>
              </a:ext>
            </a:extLst>
          </p:cNvPr>
          <p:cNvSpPr>
            <a:spLocks noGrp="1"/>
          </p:cNvSpPr>
          <p:nvPr>
            <p:ph type="sldNum" sz="quarter" idx="12"/>
          </p:nvPr>
        </p:nvSpPr>
        <p:spPr/>
        <p:txBody>
          <a:bodyPr/>
          <a:lstStyle/>
          <a:p>
            <a:fld id="{F8E28480-1C08-4458-AD97-0283E6FFD09D}" type="slidenum">
              <a:rPr lang="en-US" smtClean="0"/>
              <a:t>9</a:t>
            </a:fld>
            <a:endParaRPr lang="en-US"/>
          </a:p>
        </p:txBody>
      </p:sp>
      <p:pic>
        <p:nvPicPr>
          <p:cNvPr id="6" name="Content Placeholder 5" descr="A screenshot of a computer&#10;&#10;Description automatically generated">
            <a:extLst>
              <a:ext uri="{FF2B5EF4-FFF2-40B4-BE49-F238E27FC236}">
                <a16:creationId xmlns:a16="http://schemas.microsoft.com/office/drawing/2014/main" id="{1052A8EF-B581-FD84-4B62-5B488641CF97}"/>
              </a:ext>
            </a:extLst>
          </p:cNvPr>
          <p:cNvPicPr>
            <a:picLocks noGrp="1" noChangeAspect="1"/>
          </p:cNvPicPr>
          <p:nvPr>
            <p:ph sz="half" idx="2"/>
          </p:nvPr>
        </p:nvPicPr>
        <p:blipFill rotWithShape="1">
          <a:blip r:embed="rId2"/>
          <a:srcRect l="6669" t="22261" r="54761" b="8066"/>
          <a:stretch/>
        </p:blipFill>
        <p:spPr bwMode="auto">
          <a:xfrm>
            <a:off x="6250720" y="1568666"/>
            <a:ext cx="5031521" cy="4608297"/>
          </a:xfrm>
          <a:prstGeom prst="rect">
            <a:avLst/>
          </a:prstGeom>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C9204683-4D48-6AC9-BEA1-48F288065472}"/>
              </a:ext>
            </a:extLst>
          </p:cNvPr>
          <p:cNvSpPr txBox="1"/>
          <p:nvPr/>
        </p:nvSpPr>
        <p:spPr>
          <a:xfrm>
            <a:off x="5451194" y="5929969"/>
            <a:ext cx="6101080" cy="567848"/>
          </a:xfrm>
          <a:prstGeom prst="rect">
            <a:avLst/>
          </a:prstGeom>
          <a:noFill/>
        </p:spPr>
        <p:txBody>
          <a:bodyPr wrap="square">
            <a:spAutoFit/>
          </a:bodyPr>
          <a:lstStyle/>
          <a:p>
            <a:pPr marL="457200" marR="0" algn="ctr">
              <a:lnSpc>
                <a:spcPct val="200000"/>
              </a:lnSpc>
              <a:spcBef>
                <a:spcPts val="0"/>
              </a:spcBef>
              <a:spcAft>
                <a:spcPts val="0"/>
              </a:spcAft>
            </a:pPr>
            <a:r>
              <a:rPr lang="en-US" sz="1800" i="1" dirty="0">
                <a:solidFill>
                  <a:srgbClr val="8496B0"/>
                </a:solidFill>
                <a:effectLst/>
                <a:latin typeface="Times New Roman" panose="02020603050405020304" pitchFamily="18" charset="0"/>
                <a:ea typeface="DengXian" panose="02010600030101010101" pitchFamily="2" charset="-122"/>
                <a:cs typeface="Arial" panose="020B0604020202020204" pitchFamily="34" charset="0"/>
              </a:rPr>
              <a:t>figure3.Distribution of The Ranking</a:t>
            </a:r>
            <a:endParaRPr lang="en-US" sz="1800" dirty="0">
              <a:effectLst/>
              <a:latin typeface="DengXian" panose="02010600030101010101" pitchFamily="2" charset="-122"/>
              <a:ea typeface="DengXian" panose="02010600030101010101" pitchFamily="2" charset="-122"/>
              <a:cs typeface="Arial" panose="020B0604020202020204" pitchFamily="34" charset="0"/>
            </a:endParaRPr>
          </a:p>
        </p:txBody>
      </p:sp>
      <p:sp>
        <p:nvSpPr>
          <p:cNvPr id="9" name="Text Placeholder 2">
            <a:extLst>
              <a:ext uri="{FF2B5EF4-FFF2-40B4-BE49-F238E27FC236}">
                <a16:creationId xmlns:a16="http://schemas.microsoft.com/office/drawing/2014/main" id="{EE1F3720-8563-5578-77D8-AFBC717616A8}"/>
              </a:ext>
            </a:extLst>
          </p:cNvPr>
          <p:cNvSpPr txBox="1">
            <a:spLocks/>
          </p:cNvSpPr>
          <p:nvPr/>
        </p:nvSpPr>
        <p:spPr>
          <a:xfrm>
            <a:off x="938212" y="1949768"/>
            <a:ext cx="5157787" cy="82391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Distribution of The Ranking</a:t>
            </a:r>
          </a:p>
        </p:txBody>
      </p:sp>
    </p:spTree>
    <p:extLst>
      <p:ext uri="{BB962C8B-B14F-4D97-AF65-F5344CB8AC3E}">
        <p14:creationId xmlns:p14="http://schemas.microsoft.com/office/powerpoint/2010/main" val="3193630343"/>
      </p:ext>
    </p:extLst>
  </p:cSld>
  <p:clrMapOvr>
    <a:masterClrMapping/>
  </p:clrMapOvr>
</p:sld>
</file>

<file path=ppt/theme/theme1.xml><?xml version="1.0" encoding="utf-8"?>
<a:theme xmlns:a="http://schemas.openxmlformats.org/drawingml/2006/main" name="ClassicFrameVTI">
  <a:themeElements>
    <a:clrScheme name="AnalogousFromRegularSeedLeftStep">
      <a:dk1>
        <a:srgbClr val="000000"/>
      </a:dk1>
      <a:lt1>
        <a:srgbClr val="FFFFFF"/>
      </a:lt1>
      <a:dk2>
        <a:srgbClr val="261A2E"/>
      </a:dk2>
      <a:lt2>
        <a:srgbClr val="F0F0F3"/>
      </a:lt2>
      <a:accent1>
        <a:srgbClr val="AAA343"/>
      </a:accent1>
      <a:accent2>
        <a:srgbClr val="B1783B"/>
      </a:accent2>
      <a:accent3>
        <a:srgbClr val="C3594D"/>
      </a:accent3>
      <a:accent4>
        <a:srgbClr val="B13B60"/>
      </a:accent4>
      <a:accent5>
        <a:srgbClr val="C34DA3"/>
      </a:accent5>
      <a:accent6>
        <a:srgbClr val="A03BB1"/>
      </a:accent6>
      <a:hlink>
        <a:srgbClr val="595FC7"/>
      </a:hlink>
      <a:folHlink>
        <a:srgbClr val="7F7F7F"/>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docProps/app.xml><?xml version="1.0" encoding="utf-8"?>
<Properties xmlns="http://schemas.openxmlformats.org/officeDocument/2006/extended-properties" xmlns:vt="http://schemas.openxmlformats.org/officeDocument/2006/docPropsVTypes">
  <Template/>
  <TotalTime>1699</TotalTime>
  <Words>1347</Words>
  <Application>Microsoft Office PowerPoint</Application>
  <PresentationFormat>Widescreen</PresentationFormat>
  <Paragraphs>134</Paragraphs>
  <Slides>18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DengXian</vt:lpstr>
      <vt:lpstr>Arial</vt:lpstr>
      <vt:lpstr>Courier New</vt:lpstr>
      <vt:lpstr>Gill Sans MT</vt:lpstr>
      <vt:lpstr>Goudy Old Style</vt:lpstr>
      <vt:lpstr>Source Code Pro</vt:lpstr>
      <vt:lpstr>Symbol</vt:lpstr>
      <vt:lpstr>Times New Roman</vt:lpstr>
      <vt:lpstr>ClassicFrameVTI</vt:lpstr>
      <vt:lpstr>PowerPoint Presentation</vt:lpstr>
      <vt:lpstr>Big Data Method Group Project ALY6110   Professor: Anis Sharafoddini </vt:lpstr>
      <vt:lpstr>Executive Summary</vt:lpstr>
      <vt:lpstr>Business Problem</vt:lpstr>
      <vt:lpstr>Data set Overview</vt:lpstr>
      <vt:lpstr>METHODOLOGY </vt:lpstr>
      <vt:lpstr>Data Cleaning and EDA</vt:lpstr>
      <vt:lpstr>EDA-Continued</vt:lpstr>
      <vt:lpstr>EDA -Continued</vt:lpstr>
      <vt:lpstr>EDA-Continued </vt:lpstr>
      <vt:lpstr>EDA-Continued</vt:lpstr>
      <vt:lpstr>EDA- Continued</vt:lpstr>
      <vt:lpstr>EDA- Continued</vt:lpstr>
      <vt:lpstr>EDA-Continued </vt:lpstr>
      <vt:lpstr>Flight Delay Prediction</vt:lpstr>
      <vt:lpstr>Flight Delay Prediction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Jumana</dc:creator>
  <cp:lastModifiedBy>Jumana</cp:lastModifiedBy>
  <cp:revision>5</cp:revision>
  <cp:lastPrinted>2023-06-28T14:19:51Z</cp:lastPrinted>
  <dcterms:created xsi:type="dcterms:W3CDTF">2023-06-28T10:49:01Z</dcterms:created>
  <dcterms:modified xsi:type="dcterms:W3CDTF">2023-07-01T13:34:30Z</dcterms:modified>
</cp:coreProperties>
</file>